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3"/>
  </p:notesMasterIdLst>
  <p:sldIdLst>
    <p:sldId id="256" r:id="rId3"/>
    <p:sldId id="368" r:id="rId4"/>
    <p:sldId id="330" r:id="rId5"/>
    <p:sldId id="369" r:id="rId6"/>
    <p:sldId id="370" r:id="rId7"/>
    <p:sldId id="371" r:id="rId8"/>
    <p:sldId id="372" r:id="rId9"/>
    <p:sldId id="373" r:id="rId10"/>
    <p:sldId id="374" r:id="rId11"/>
    <p:sldId id="375" r:id="rId12"/>
    <p:sldId id="376" r:id="rId13"/>
    <p:sldId id="377" r:id="rId14"/>
    <p:sldId id="378" r:id="rId15"/>
    <p:sldId id="379" r:id="rId16"/>
    <p:sldId id="380" r:id="rId17"/>
    <p:sldId id="381" r:id="rId18"/>
    <p:sldId id="382" r:id="rId19"/>
    <p:sldId id="383" r:id="rId20"/>
    <p:sldId id="384"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 id="397"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98" r:id="rId71"/>
    <p:sldId id="39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O Duc An" initials="VD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3" d="100"/>
          <a:sy n="53" d="100"/>
        </p:scale>
        <p:origin x="-302" y="-9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26974-2A64-49E6-992D-9C67DDBF7E1F}" type="datetimeFigureOut">
              <a:rPr lang="en-US" smtClean="0"/>
              <a:t>10/11/2020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398CBE-00FD-4215-BA70-02A34CFD6237}" type="slidenum">
              <a:rPr lang="en-US" smtClean="0"/>
              <a:t>‹#›</a:t>
            </a:fld>
            <a:endParaRPr lang="en-US"/>
          </a:p>
        </p:txBody>
      </p:sp>
    </p:spTree>
    <p:extLst>
      <p:ext uri="{BB962C8B-B14F-4D97-AF65-F5344CB8AC3E}">
        <p14:creationId xmlns:p14="http://schemas.microsoft.com/office/powerpoint/2010/main" val="2319472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96B7DD45-C246-48F8-AE99-599C9AB9F615}" type="slidenum">
              <a:rPr lang="en-US">
                <a:latin typeface="Calibri" pitchFamily="34" charset="0"/>
              </a:rPr>
              <a:pPr fontAlgn="base">
                <a:spcBef>
                  <a:spcPct val="0"/>
                </a:spcBef>
                <a:spcAft>
                  <a:spcPct val="0"/>
                </a:spcAft>
              </a:pPr>
              <a:t>4</a:t>
            </a:fld>
            <a:endParaRPr 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43632A62-FB41-44F0-A0BC-B0F6D701200F}" type="slidenum">
              <a:rPr lang="en-US">
                <a:latin typeface="Calibri" pitchFamily="34" charset="0"/>
              </a:rPr>
              <a:pPr fontAlgn="base">
                <a:spcBef>
                  <a:spcPct val="0"/>
                </a:spcBef>
                <a:spcAft>
                  <a:spcPct val="0"/>
                </a:spcAft>
              </a:pPr>
              <a:t>6</a:t>
            </a:fld>
            <a:endParaRPr lang="en-US">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C155CC78-0157-436A-BACD-4530B2E5914D}" type="slidenum">
              <a:rPr lang="en-US">
                <a:latin typeface="Calibri" pitchFamily="34" charset="0"/>
              </a:rPr>
              <a:pPr fontAlgn="base">
                <a:spcBef>
                  <a:spcPct val="0"/>
                </a:spcBef>
                <a:spcAft>
                  <a:spcPct val="0"/>
                </a:spcAft>
              </a:pPr>
              <a:t>9</a:t>
            </a:fld>
            <a:endParaRPr lang="en-US">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4327D004-7211-436F-AA86-9E087DAF22EE}" type="slidenum">
              <a:rPr lang="en-US">
                <a:latin typeface="Calibri" pitchFamily="34" charset="0"/>
              </a:rPr>
              <a:pPr fontAlgn="base">
                <a:spcBef>
                  <a:spcPct val="0"/>
                </a:spcBef>
                <a:spcAft>
                  <a:spcPct val="0"/>
                </a:spcAft>
              </a:pPr>
              <a:t>11</a:t>
            </a:fld>
            <a:endParaRPr lang="en-US">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B2600D5F-8097-46E4-8EC3-FE91ECEE7685}" type="slidenum">
              <a:rPr lang="en-US">
                <a:latin typeface="Calibri" pitchFamily="34" charset="0"/>
              </a:rPr>
              <a:pPr fontAlgn="base">
                <a:spcBef>
                  <a:spcPct val="0"/>
                </a:spcBef>
                <a:spcAft>
                  <a:spcPct val="0"/>
                </a:spcAft>
              </a:pPr>
              <a:t>12</a:t>
            </a:fld>
            <a:endParaRPr 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02D5D492-6AFD-43B2-BF28-0672EBA68F17}" type="slidenum">
              <a:rPr lang="en-US">
                <a:latin typeface="Calibri" pitchFamily="34" charset="0"/>
              </a:rPr>
              <a:pPr fontAlgn="base">
                <a:spcBef>
                  <a:spcPct val="0"/>
                </a:spcBef>
                <a:spcAft>
                  <a:spcPct val="0"/>
                </a:spcAft>
              </a:pPr>
              <a:t>19</a:t>
            </a:fld>
            <a:endParaRPr 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96B7DD45-C246-48F8-AE99-599C9AB9F615}" type="slidenum">
              <a:rPr lang="en-US">
                <a:latin typeface="Calibri" pitchFamily="34" charset="0"/>
              </a:rPr>
              <a:pPr fontAlgn="base">
                <a:spcBef>
                  <a:spcPct val="0"/>
                </a:spcBef>
                <a:spcAft>
                  <a:spcPct val="0"/>
                </a:spcAft>
              </a:pPr>
              <a:t>69</a:t>
            </a:fld>
            <a:endParaRPr lang="en-US">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fontAlgn="base">
              <a:spcBef>
                <a:spcPct val="0"/>
              </a:spcBef>
              <a:spcAft>
                <a:spcPct val="0"/>
              </a:spcAft>
            </a:pPr>
            <a:fld id="{96B7DD45-C246-48F8-AE99-599C9AB9F615}" type="slidenum">
              <a:rPr lang="en-US">
                <a:latin typeface="Calibri" pitchFamily="34" charset="0"/>
              </a:rPr>
              <a:pPr fontAlgn="base">
                <a:spcBef>
                  <a:spcPct val="0"/>
                </a:spcBef>
                <a:spcAft>
                  <a:spcPct val="0"/>
                </a:spcAft>
              </a:pPr>
              <a:t>70</a:t>
            </a:fld>
            <a:endParaRPr 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587BE8D5-EACC-475F-B772-4C6E30ECC271}"/>
              </a:ext>
            </a:extLst>
          </p:cNvPr>
          <p:cNvSpPr>
            <a:spLocks noGrp="1"/>
          </p:cNvSpPr>
          <p:nvPr>
            <p:ph type="dt" sz="half" idx="10"/>
          </p:nvPr>
        </p:nvSpPr>
        <p:spPr/>
        <p:txBody>
          <a:bodyPr/>
          <a:lstStyle/>
          <a:p>
            <a:fld id="{084A6D4B-7653-4E0B-8F57-D38CF83377BB}" type="datetimeFigureOut">
              <a:rPr lang="en-US" smtClean="0"/>
              <a:t>10/11/2020</a:t>
            </a:fld>
            <a:endParaRPr lang="en-US"/>
          </a:p>
        </p:txBody>
      </p:sp>
      <p:sp>
        <p:nvSpPr>
          <p:cNvPr id="5" name="Footer Placeholder 4">
            <a:extLst>
              <a:ext uri="{FF2B5EF4-FFF2-40B4-BE49-F238E27FC236}">
                <a16:creationId xmlns="" xmlns:a16="http://schemas.microsoft.com/office/drawing/2014/main"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EB453C0-1394-4470-9C6B-5680634C4EC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3146689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94F3758-74C8-452E-83A6-2CC57BC5F423}"/>
              </a:ext>
            </a:extLst>
          </p:cNvPr>
          <p:cNvSpPr>
            <a:spLocks noGrp="1"/>
          </p:cNvSpPr>
          <p:nvPr>
            <p:ph type="dt" sz="half" idx="10"/>
          </p:nvPr>
        </p:nvSpPr>
        <p:spPr/>
        <p:txBody>
          <a:bodyPr/>
          <a:lstStyle/>
          <a:p>
            <a:fld id="{084A6D4B-7653-4E0B-8F57-D38CF83377BB}" type="datetimeFigureOut">
              <a:rPr lang="en-US" smtClean="0"/>
              <a:t>10/11/2020</a:t>
            </a:fld>
            <a:endParaRPr lang="en-US"/>
          </a:p>
        </p:txBody>
      </p:sp>
      <p:sp>
        <p:nvSpPr>
          <p:cNvPr id="5" name="Footer Placeholder 4">
            <a:extLst>
              <a:ext uri="{FF2B5EF4-FFF2-40B4-BE49-F238E27FC236}">
                <a16:creationId xmlns="" xmlns:a16="http://schemas.microsoft.com/office/drawing/2014/main"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11D2088-CE38-4639-9C50-5E8FE341BD1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4681873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8937CC0-663F-45FD-AF01-CB2762545C84}"/>
              </a:ext>
            </a:extLst>
          </p:cNvPr>
          <p:cNvSpPr>
            <a:spLocks noGrp="1"/>
          </p:cNvSpPr>
          <p:nvPr>
            <p:ph type="dt" sz="half" idx="10"/>
          </p:nvPr>
        </p:nvSpPr>
        <p:spPr/>
        <p:txBody>
          <a:bodyPr/>
          <a:lstStyle/>
          <a:p>
            <a:fld id="{084A6D4B-7653-4E0B-8F57-D38CF83377BB}" type="datetimeFigureOut">
              <a:rPr lang="en-US" smtClean="0"/>
              <a:t>10/11/2020</a:t>
            </a:fld>
            <a:endParaRPr lang="en-US"/>
          </a:p>
        </p:txBody>
      </p:sp>
      <p:sp>
        <p:nvSpPr>
          <p:cNvPr id="5" name="Footer Placeholder 4">
            <a:extLst>
              <a:ext uri="{FF2B5EF4-FFF2-40B4-BE49-F238E27FC236}">
                <a16:creationId xmlns="" xmlns:a16="http://schemas.microsoft.com/office/drawing/2014/main"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C1762EC-6177-4132-ACB5-5C730475D94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117024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ntent page">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2" name="Shape 12"/>
          <p:cNvSpPr>
            <a:spLocks noGrp="1"/>
          </p:cNvSpPr>
          <p:nvPr>
            <p:ph type="title"/>
          </p:nvPr>
        </p:nvSpPr>
        <p:spPr>
          <a:prstGeom prst="rect">
            <a:avLst/>
          </a:prstGeom>
        </p:spPr>
        <p:txBody>
          <a:bodyPr>
            <a:normAutofit/>
          </a:bodyPr>
          <a:lstStyle>
            <a:lvl1pPr algn="ctr">
              <a:defRPr sz="3200"/>
            </a:lvl1pPr>
          </a:lstStyle>
          <a:p>
            <a:pPr lvl="0">
              <a:defRPr sz="1800" b="0"/>
            </a:pPr>
            <a:r>
              <a:rPr sz="2700" b="1"/>
              <a:t>Title Text</a:t>
            </a:r>
          </a:p>
        </p:txBody>
      </p:sp>
      <p:sp>
        <p:nvSpPr>
          <p:cNvPr id="13" name="Shape 13"/>
          <p:cNvSpPr>
            <a:spLocks noGrp="1"/>
          </p:cNvSpPr>
          <p:nvPr>
            <p:ph type="body" idx="1"/>
          </p:nvPr>
        </p:nvSpPr>
        <p:spPr>
          <a:prstGeom prst="rect">
            <a:avLst/>
          </a:prstGeom>
        </p:spPr>
        <p:txBody>
          <a:bodyPr/>
          <a:lstStyle>
            <a:lvl2pPr marL="992566" indent="-597932"/>
            <a:lvl3pPr marL="1328548" indent="-567180"/>
            <a:lvl4pPr marL="1677132" indent="-583581"/>
            <a:lvl5pPr marL="2086118" indent="-667026"/>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402959436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587BE8D5-EACC-475F-B772-4C6E30ECC271}"/>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217793E9-AE2F-44EA-9261-CDDE0A32022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EB453C0-1394-4470-9C6B-5680634C4EC3}"/>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697097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8593C6-3D1B-460E-B901-F4BB8F0EFEF2}"/>
              </a:ext>
            </a:extLst>
          </p:cNvPr>
          <p:cNvSpPr>
            <a:spLocks noGrp="1"/>
          </p:cNvSpPr>
          <p:nvPr>
            <p:ph type="title"/>
          </p:nvPr>
        </p:nvSpPr>
        <p:spPr>
          <a:xfrm>
            <a:off x="2043484" y="365126"/>
            <a:ext cx="9310315" cy="946840"/>
          </a:xfrm>
        </p:spPr>
        <p:txBody>
          <a:bodyPr/>
          <a:lstStyle>
            <a:lvl1pPr algn="ctr">
              <a:defRPr b="1"/>
            </a:lvl1pPr>
          </a:lstStyle>
          <a:p>
            <a:r>
              <a:rPr lang="en-US"/>
              <a:t>Click to edit Master title style</a:t>
            </a:r>
          </a:p>
        </p:txBody>
      </p:sp>
      <p:sp>
        <p:nvSpPr>
          <p:cNvPr id="3" name="Content Placeholder 2">
            <a:extLst>
              <a:ext uri="{FF2B5EF4-FFF2-40B4-BE49-F238E27FC236}">
                <a16:creationId xmlns="" xmlns:a16="http://schemas.microsoft.com/office/drawing/2014/main"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687351A-05B1-4209-ABD5-8A3B58E66BEF}"/>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D29372B3-9D16-415C-AFC6-5D4652E2A43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4FC96612-9E2F-40CF-99EB-6E186AFA1352}"/>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32649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F184B0-B474-49DB-90DF-EA5251578B97}"/>
              </a:ext>
            </a:extLst>
          </p:cNvPr>
          <p:cNvSpPr>
            <a:spLocks noGrp="1"/>
          </p:cNvSpPr>
          <p:nvPr>
            <p:ph type="title"/>
          </p:nvPr>
        </p:nvSpPr>
        <p:spPr>
          <a:xfrm>
            <a:off x="831850" y="1709739"/>
            <a:ext cx="10515600" cy="1262062"/>
          </a:xfrm>
        </p:spPr>
        <p:txBody>
          <a:bodyPr anchor="b">
            <a:normAutofit/>
          </a:bodyPr>
          <a:lstStyle>
            <a:lvl1pPr>
              <a:defRPr sz="4800" b="1"/>
            </a:lvl1pPr>
          </a:lstStyle>
          <a:p>
            <a:r>
              <a:rPr lang="en-US"/>
              <a:t>Click to edit Master title style</a:t>
            </a:r>
          </a:p>
        </p:txBody>
      </p:sp>
      <p:sp>
        <p:nvSpPr>
          <p:cNvPr id="4" name="Date Placeholder 3">
            <a:extLst>
              <a:ext uri="{FF2B5EF4-FFF2-40B4-BE49-F238E27FC236}">
                <a16:creationId xmlns="" xmlns:a16="http://schemas.microsoft.com/office/drawing/2014/main" id="{0E6464CF-570F-4361-9C22-BC3CA88D148C}"/>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8B62D1-8837-45F2-8787-A2B9AB185F8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68E02877-DE60-4015-8FCF-892ACE36AA54}"/>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grpSp>
        <p:nvGrpSpPr>
          <p:cNvPr id="7" name="Group 24"/>
          <p:cNvGrpSpPr/>
          <p:nvPr userDrawn="1"/>
        </p:nvGrpSpPr>
        <p:grpSpPr>
          <a:xfrm>
            <a:off x="790786" y="3023729"/>
            <a:ext cx="10588414" cy="139983"/>
            <a:chOff x="0" y="0"/>
            <a:chExt cx="11982027" cy="139982"/>
          </a:xfrm>
          <a:solidFill>
            <a:srgbClr val="FFC000"/>
          </a:solidFill>
        </p:grpSpPr>
        <p:sp>
          <p:nvSpPr>
            <p:cNvPr id="8" name="Shape 22"/>
            <p:cNvSpPr/>
            <p:nvPr/>
          </p:nvSpPr>
          <p:spPr>
            <a:xfrm>
              <a:off x="-1" y="0"/>
              <a:ext cx="7404894" cy="139983"/>
            </a:xfrm>
            <a:prstGeom prst="rect">
              <a:avLst/>
            </a:prstGeom>
            <a:grpFill/>
            <a:ln w="12700" cap="flat">
              <a:solidFill>
                <a:srgbClr val="FFC000"/>
              </a:solidFill>
              <a:miter lim="400000"/>
            </a:ln>
            <a:effectLst/>
          </p:spPr>
          <p:txBody>
            <a:bodyPr wrap="square" lIns="65023" tIns="65023" rIns="65023" bIns="65023" numCol="1" anchor="t">
              <a:noAutofit/>
            </a:bodyPr>
            <a:lstStyle/>
            <a:p>
              <a:pPr>
                <a:defRPr sz="2400">
                  <a:uFillTx/>
                  <a:latin typeface="Times New Roman"/>
                  <a:ea typeface="Times New Roman"/>
                  <a:cs typeface="Times New Roman"/>
                  <a:sym typeface="Times New Roman"/>
                </a:defRPr>
              </a:pPr>
              <a:endParaRPr sz="2400">
                <a:solidFill>
                  <a:prstClr val="black"/>
                </a:solidFill>
                <a:latin typeface="Times New Roman"/>
                <a:ea typeface="Times New Roman"/>
                <a:cs typeface="Times New Roman"/>
                <a:sym typeface="Times New Roman"/>
              </a:endParaRPr>
            </a:p>
          </p:txBody>
        </p:sp>
        <p:sp>
          <p:nvSpPr>
            <p:cNvPr id="9" name="Shape 23"/>
            <p:cNvSpPr/>
            <p:nvPr/>
          </p:nvSpPr>
          <p:spPr>
            <a:xfrm>
              <a:off x="0" y="0"/>
              <a:ext cx="11982027" cy="1"/>
            </a:xfrm>
            <a:prstGeom prst="line">
              <a:avLst/>
            </a:prstGeom>
            <a:grpFill/>
            <a:ln w="12700" cap="flat">
              <a:solidFill>
                <a:srgbClr val="FFC000"/>
              </a:solidFill>
              <a:prstDash val="solid"/>
              <a:round/>
            </a:ln>
            <a:effectLst/>
          </p:spPr>
          <p:txBody>
            <a:bodyPr wrap="square" lIns="65023" tIns="65023" rIns="65023" bIns="65023" numCol="1" anchor="t">
              <a:noAutofit/>
            </a:bodyPr>
            <a:lstStyle/>
            <a:p>
              <a:pPr defTabSz="457200">
                <a:defRPr sz="1600">
                  <a:uFillTx/>
                  <a:latin typeface="Helvetica"/>
                  <a:ea typeface="Helvetica"/>
                  <a:cs typeface="Helvetica"/>
                  <a:sym typeface="Helvetica"/>
                </a:defRPr>
              </a:pPr>
              <a:endParaRPr sz="1600">
                <a:solidFill>
                  <a:prstClr val="black"/>
                </a:solidFill>
                <a:latin typeface="Helvetica"/>
                <a:ea typeface="Helvetica"/>
                <a:cs typeface="Helvetica"/>
                <a:sym typeface="Helvetica"/>
              </a:endParaRPr>
            </a:p>
          </p:txBody>
        </p:sp>
      </p:grpSp>
      <p:sp>
        <p:nvSpPr>
          <p:cNvPr id="10" name="Content Placeholder 2">
            <a:extLst>
              <a:ext uri="{FF2B5EF4-FFF2-40B4-BE49-F238E27FC236}">
                <a16:creationId xmlns="" xmlns:a16="http://schemas.microsoft.com/office/drawing/2014/main" id="{AB9BE0FE-78F6-411B-A5F1-2D9DD895E4E1}"/>
              </a:ext>
            </a:extLst>
          </p:cNvPr>
          <p:cNvSpPr>
            <a:spLocks noGrp="1"/>
          </p:cNvSpPr>
          <p:nvPr>
            <p:ph idx="1"/>
          </p:nvPr>
        </p:nvSpPr>
        <p:spPr>
          <a:xfrm>
            <a:off x="790785" y="3492499"/>
            <a:ext cx="10588415" cy="2804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6711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C573B90-884B-4A9F-A8FA-7F1E17F9DBD1}"/>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488F9F5E-BDB1-45F3-BCE2-76B6520C3BC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D884A89C-CCFA-45DE-98FF-AD7815AB8397}"/>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78341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 xmlns:a16="http://schemas.microsoft.com/office/drawing/2014/main"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99B471D-3ADB-4293-9A4B-67CF34A75DFE}"/>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F3774760-CCCB-42BA-9A1B-D8E7D8A947CF}"/>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183038AC-F431-4B77-9D3B-926E6AB6988E}"/>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757403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6201745-3FA6-4569-A489-EF0EA162A557}"/>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7CBFEA74-BC5E-4B0B-835D-E657A873B580}"/>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BFD1EE18-4D1C-4701-8BBA-0169DC7CC463}"/>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58720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19FDDA1-6ACB-4F4D-B161-8B6F5641054C}"/>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57317F60-55C3-4BB3-BDEB-861CA8251C85}"/>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F1E89CA0-249C-4A75-A3B7-DBDE4463B167}"/>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1146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8593C6-3D1B-460E-B901-F4BB8F0EFEF2}"/>
              </a:ext>
            </a:extLst>
          </p:cNvPr>
          <p:cNvSpPr>
            <a:spLocks noGrp="1"/>
          </p:cNvSpPr>
          <p:nvPr>
            <p:ph type="title"/>
          </p:nvPr>
        </p:nvSpPr>
        <p:spPr>
          <a:xfrm>
            <a:off x="2043484" y="365126"/>
            <a:ext cx="9310315" cy="946840"/>
          </a:xfrm>
        </p:spPr>
        <p:txBody>
          <a:bodyPr/>
          <a:lstStyle>
            <a:lvl1pPr algn="ctr">
              <a:defRPr b="1"/>
            </a:lvl1pPr>
          </a:lstStyle>
          <a:p>
            <a:r>
              <a:rPr lang="en-US"/>
              <a:t>Click to edit Master title style</a:t>
            </a:r>
          </a:p>
        </p:txBody>
      </p:sp>
      <p:sp>
        <p:nvSpPr>
          <p:cNvPr id="3" name="Content Placeholder 2">
            <a:extLst>
              <a:ext uri="{FF2B5EF4-FFF2-40B4-BE49-F238E27FC236}">
                <a16:creationId xmlns="" xmlns:a16="http://schemas.microsoft.com/office/drawing/2014/main"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687351A-05B1-4209-ABD5-8A3B58E66BEF}"/>
              </a:ext>
            </a:extLst>
          </p:cNvPr>
          <p:cNvSpPr>
            <a:spLocks noGrp="1"/>
          </p:cNvSpPr>
          <p:nvPr>
            <p:ph type="dt" sz="half" idx="10"/>
          </p:nvPr>
        </p:nvSpPr>
        <p:spPr/>
        <p:txBody>
          <a:bodyPr/>
          <a:lstStyle/>
          <a:p>
            <a:fld id="{084A6D4B-7653-4E0B-8F57-D38CF83377BB}" type="datetimeFigureOut">
              <a:rPr lang="en-US" smtClean="0"/>
              <a:t>10/11/2020</a:t>
            </a:fld>
            <a:endParaRPr lang="en-US"/>
          </a:p>
        </p:txBody>
      </p:sp>
      <p:sp>
        <p:nvSpPr>
          <p:cNvPr id="5" name="Footer Placeholder 4">
            <a:extLst>
              <a:ext uri="{FF2B5EF4-FFF2-40B4-BE49-F238E27FC236}">
                <a16:creationId xmlns="" xmlns:a16="http://schemas.microsoft.com/office/drawing/2014/main"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FC96612-9E2F-40CF-99EB-6E186AFA1352}"/>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82541760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70FB378-A528-4D34-A3DA-9AAD4037616B}"/>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BE1E530-6145-4EB0-B9A0-4C5FC5E7355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2F277388-E30C-4DA3-B6CF-2F6706424C68}"/>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692074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6D51B13-BF22-4142-BD28-F2F7C6142ECF}"/>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9197E58-C0D2-4770-BF0F-B8560F934F6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2179F60B-0CBB-4728-801E-BBB606D2C381}"/>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009031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94F3758-74C8-452E-83A6-2CC57BC5F423}"/>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4A0A3BFC-EC66-4779-8648-8C5557A28E3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111D2088-CE38-4639-9C50-5E8FE341BD1C}"/>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035517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8937CC0-663F-45FD-AF01-CB2762545C84}"/>
              </a:ext>
            </a:extLst>
          </p:cNvPr>
          <p:cNvSpPr>
            <a:spLocks noGrp="1"/>
          </p:cNvSpPr>
          <p:nvPr>
            <p:ph type="dt" sz="half" idx="10"/>
          </p:nvPr>
        </p:nvSpPr>
        <p:spPr/>
        <p:txBody>
          <a:body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6F24968-DE40-4BED-BFBB-FACFDD8CFFD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9C1762EC-6177-4132-ACB5-5C730475D94C}"/>
              </a:ext>
            </a:extLst>
          </p:cNvPr>
          <p:cNvSpPr>
            <a:spLocks noGrp="1"/>
          </p:cNvSpPr>
          <p:nvPr>
            <p:ph type="sldNum" sz="quarter" idx="12"/>
          </p:nvPr>
        </p:nvSpPr>
        <p:spPr/>
        <p:txBody>
          <a:body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471793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ontent page">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a:solidFill>
                <a:prstClr val="black">
                  <a:tint val="75000"/>
                </a:prstClr>
              </a:solidFill>
            </a:endParaRPr>
          </a:p>
        </p:txBody>
      </p:sp>
      <p:sp>
        <p:nvSpPr>
          <p:cNvPr id="12" name="Shape 12"/>
          <p:cNvSpPr>
            <a:spLocks noGrp="1"/>
          </p:cNvSpPr>
          <p:nvPr>
            <p:ph type="title"/>
          </p:nvPr>
        </p:nvSpPr>
        <p:spPr>
          <a:prstGeom prst="rect">
            <a:avLst/>
          </a:prstGeom>
        </p:spPr>
        <p:txBody>
          <a:bodyPr>
            <a:normAutofit/>
          </a:bodyPr>
          <a:lstStyle>
            <a:lvl1pPr algn="ctr">
              <a:defRPr sz="3200"/>
            </a:lvl1pPr>
          </a:lstStyle>
          <a:p>
            <a:pPr lvl="0">
              <a:defRPr sz="1800" b="0"/>
            </a:pPr>
            <a:r>
              <a:rPr sz="2700" b="1"/>
              <a:t>Title Text</a:t>
            </a:r>
          </a:p>
        </p:txBody>
      </p:sp>
      <p:sp>
        <p:nvSpPr>
          <p:cNvPr id="13" name="Shape 13"/>
          <p:cNvSpPr>
            <a:spLocks noGrp="1"/>
          </p:cNvSpPr>
          <p:nvPr>
            <p:ph type="body" idx="1"/>
          </p:nvPr>
        </p:nvSpPr>
        <p:spPr>
          <a:prstGeom prst="rect">
            <a:avLst/>
          </a:prstGeom>
        </p:spPr>
        <p:txBody>
          <a:bodyPr/>
          <a:lstStyle>
            <a:lvl2pPr marL="992566" indent="-597932"/>
            <a:lvl3pPr marL="1328548" indent="-567180"/>
            <a:lvl4pPr marL="1677132" indent="-583581"/>
            <a:lvl5pPr marL="2086118" indent="-667026"/>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19194809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E6464CF-570F-4361-9C22-BC3CA88D148C}"/>
              </a:ext>
            </a:extLst>
          </p:cNvPr>
          <p:cNvSpPr>
            <a:spLocks noGrp="1"/>
          </p:cNvSpPr>
          <p:nvPr>
            <p:ph type="dt" sz="half" idx="10"/>
          </p:nvPr>
        </p:nvSpPr>
        <p:spPr/>
        <p:txBody>
          <a:bodyPr/>
          <a:lstStyle/>
          <a:p>
            <a:fld id="{084A6D4B-7653-4E0B-8F57-D38CF83377BB}" type="datetimeFigureOut">
              <a:rPr lang="en-US" smtClean="0"/>
              <a:t>10/11/2020</a:t>
            </a:fld>
            <a:endParaRPr lang="en-US"/>
          </a:p>
        </p:txBody>
      </p:sp>
      <p:sp>
        <p:nvSpPr>
          <p:cNvPr id="5" name="Footer Placeholder 4">
            <a:extLst>
              <a:ext uri="{FF2B5EF4-FFF2-40B4-BE49-F238E27FC236}">
                <a16:creationId xmlns="" xmlns:a16="http://schemas.microsoft.com/office/drawing/2014/main"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8E02877-DE60-4015-8FCF-892ACE36AA54}"/>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140619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C573B90-884B-4A9F-A8FA-7F1E17F9DBD1}"/>
              </a:ext>
            </a:extLst>
          </p:cNvPr>
          <p:cNvSpPr>
            <a:spLocks noGrp="1"/>
          </p:cNvSpPr>
          <p:nvPr>
            <p:ph type="dt" sz="half" idx="10"/>
          </p:nvPr>
        </p:nvSpPr>
        <p:spPr/>
        <p:txBody>
          <a:bodyPr/>
          <a:lstStyle/>
          <a:p>
            <a:fld id="{084A6D4B-7653-4E0B-8F57-D38CF83377BB}" type="datetimeFigureOut">
              <a:rPr lang="en-US" smtClean="0"/>
              <a:t>10/11/2020</a:t>
            </a:fld>
            <a:endParaRPr lang="en-US"/>
          </a:p>
        </p:txBody>
      </p:sp>
      <p:sp>
        <p:nvSpPr>
          <p:cNvPr id="6" name="Footer Placeholder 5">
            <a:extLst>
              <a:ext uri="{FF2B5EF4-FFF2-40B4-BE49-F238E27FC236}">
                <a16:creationId xmlns="" xmlns:a16="http://schemas.microsoft.com/office/drawing/2014/main"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884A89C-CCFA-45DE-98FF-AD7815AB839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31942534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 xmlns:a16="http://schemas.microsoft.com/office/drawing/2014/main"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99B471D-3ADB-4293-9A4B-67CF34A75DFE}"/>
              </a:ext>
            </a:extLst>
          </p:cNvPr>
          <p:cNvSpPr>
            <a:spLocks noGrp="1"/>
          </p:cNvSpPr>
          <p:nvPr>
            <p:ph type="dt" sz="half" idx="10"/>
          </p:nvPr>
        </p:nvSpPr>
        <p:spPr/>
        <p:txBody>
          <a:bodyPr/>
          <a:lstStyle/>
          <a:p>
            <a:fld id="{084A6D4B-7653-4E0B-8F57-D38CF83377BB}" type="datetimeFigureOut">
              <a:rPr lang="en-US" smtClean="0"/>
              <a:t>10/11/2020</a:t>
            </a:fld>
            <a:endParaRPr lang="en-US"/>
          </a:p>
        </p:txBody>
      </p:sp>
      <p:sp>
        <p:nvSpPr>
          <p:cNvPr id="8" name="Footer Placeholder 7">
            <a:extLst>
              <a:ext uri="{FF2B5EF4-FFF2-40B4-BE49-F238E27FC236}">
                <a16:creationId xmlns="" xmlns:a16="http://schemas.microsoft.com/office/drawing/2014/main"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183038AC-F431-4B77-9D3B-926E6AB6988E}"/>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7940865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6201745-3FA6-4569-A489-EF0EA162A557}"/>
              </a:ext>
            </a:extLst>
          </p:cNvPr>
          <p:cNvSpPr>
            <a:spLocks noGrp="1"/>
          </p:cNvSpPr>
          <p:nvPr>
            <p:ph type="dt" sz="half" idx="10"/>
          </p:nvPr>
        </p:nvSpPr>
        <p:spPr/>
        <p:txBody>
          <a:bodyPr/>
          <a:lstStyle/>
          <a:p>
            <a:fld id="{084A6D4B-7653-4E0B-8F57-D38CF83377BB}" type="datetimeFigureOut">
              <a:rPr lang="en-US" smtClean="0"/>
              <a:t>10/11/2020</a:t>
            </a:fld>
            <a:endParaRPr lang="en-US"/>
          </a:p>
        </p:txBody>
      </p:sp>
      <p:sp>
        <p:nvSpPr>
          <p:cNvPr id="4" name="Footer Placeholder 3">
            <a:extLst>
              <a:ext uri="{FF2B5EF4-FFF2-40B4-BE49-F238E27FC236}">
                <a16:creationId xmlns="" xmlns:a16="http://schemas.microsoft.com/office/drawing/2014/main"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BFD1EE18-4D1C-4701-8BBA-0169DC7CC46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5758413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19FDDA1-6ACB-4F4D-B161-8B6F5641054C}"/>
              </a:ext>
            </a:extLst>
          </p:cNvPr>
          <p:cNvSpPr>
            <a:spLocks noGrp="1"/>
          </p:cNvSpPr>
          <p:nvPr>
            <p:ph type="dt" sz="half" idx="10"/>
          </p:nvPr>
        </p:nvSpPr>
        <p:spPr/>
        <p:txBody>
          <a:bodyPr/>
          <a:lstStyle/>
          <a:p>
            <a:fld id="{084A6D4B-7653-4E0B-8F57-D38CF83377BB}" type="datetimeFigureOut">
              <a:rPr lang="en-US" smtClean="0"/>
              <a:t>10/11/2020</a:t>
            </a:fld>
            <a:endParaRPr lang="en-US"/>
          </a:p>
        </p:txBody>
      </p:sp>
      <p:sp>
        <p:nvSpPr>
          <p:cNvPr id="3" name="Footer Placeholder 2">
            <a:extLst>
              <a:ext uri="{FF2B5EF4-FFF2-40B4-BE49-F238E27FC236}">
                <a16:creationId xmlns="" xmlns:a16="http://schemas.microsoft.com/office/drawing/2014/main"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F1E89CA0-249C-4A75-A3B7-DBDE4463B16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9362709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70FB378-A528-4D34-A3DA-9AAD4037616B}"/>
              </a:ext>
            </a:extLst>
          </p:cNvPr>
          <p:cNvSpPr>
            <a:spLocks noGrp="1"/>
          </p:cNvSpPr>
          <p:nvPr>
            <p:ph type="dt" sz="half" idx="10"/>
          </p:nvPr>
        </p:nvSpPr>
        <p:spPr/>
        <p:txBody>
          <a:bodyPr/>
          <a:lstStyle/>
          <a:p>
            <a:fld id="{084A6D4B-7653-4E0B-8F57-D38CF83377BB}" type="datetimeFigureOut">
              <a:rPr lang="en-US" smtClean="0"/>
              <a:t>10/11/2020</a:t>
            </a:fld>
            <a:endParaRPr lang="en-US"/>
          </a:p>
        </p:txBody>
      </p:sp>
      <p:sp>
        <p:nvSpPr>
          <p:cNvPr id="6" name="Footer Placeholder 5">
            <a:extLst>
              <a:ext uri="{FF2B5EF4-FFF2-40B4-BE49-F238E27FC236}">
                <a16:creationId xmlns="" xmlns:a16="http://schemas.microsoft.com/office/drawing/2014/main"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F277388-E30C-4DA3-B6CF-2F6706424C68}"/>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7788268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6D51B13-BF22-4142-BD28-F2F7C6142ECF}"/>
              </a:ext>
            </a:extLst>
          </p:cNvPr>
          <p:cNvSpPr>
            <a:spLocks noGrp="1"/>
          </p:cNvSpPr>
          <p:nvPr>
            <p:ph type="dt" sz="half" idx="10"/>
          </p:nvPr>
        </p:nvSpPr>
        <p:spPr/>
        <p:txBody>
          <a:bodyPr/>
          <a:lstStyle/>
          <a:p>
            <a:fld id="{084A6D4B-7653-4E0B-8F57-D38CF83377BB}" type="datetimeFigureOut">
              <a:rPr lang="en-US" smtClean="0"/>
              <a:t>10/11/2020</a:t>
            </a:fld>
            <a:endParaRPr lang="en-US"/>
          </a:p>
        </p:txBody>
      </p:sp>
      <p:sp>
        <p:nvSpPr>
          <p:cNvPr id="6" name="Footer Placeholder 5">
            <a:extLst>
              <a:ext uri="{FF2B5EF4-FFF2-40B4-BE49-F238E27FC236}">
                <a16:creationId xmlns="" xmlns:a16="http://schemas.microsoft.com/office/drawing/2014/main"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179F60B-0CBB-4728-801E-BBB606D2C381}"/>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9970750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t>10/11/2020</a:t>
            </a:fld>
            <a:endParaRPr lang="en-US"/>
          </a:p>
        </p:txBody>
      </p:sp>
      <p:sp>
        <p:nvSpPr>
          <p:cNvPr id="5" name="Footer Placeholder 4">
            <a:extLst>
              <a:ext uri="{FF2B5EF4-FFF2-40B4-BE49-F238E27FC236}">
                <a16:creationId xmlns="" xmlns:a16="http://schemas.microsoft.com/office/drawing/2014/main"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t>‹#›</a:t>
            </a:fld>
            <a:endParaRPr lang="en-US"/>
          </a:p>
        </p:txBody>
      </p:sp>
    </p:spTree>
    <p:extLst>
      <p:ext uri="{BB962C8B-B14F-4D97-AF65-F5344CB8AC3E}">
        <p14:creationId xmlns:p14="http://schemas.microsoft.com/office/powerpoint/2010/main"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solidFill>
                  <a:prstClr val="black">
                    <a:tint val="75000"/>
                  </a:prstClr>
                </a:solidFill>
              </a:rPr>
              <a:pPr/>
              <a:t>10/11/2020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68252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par>
    </p:tnLst>
  </p:timing>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D286FF-B124-458F-B57B-2B1D24945A8B}"/>
              </a:ext>
            </a:extLst>
          </p:cNvPr>
          <p:cNvSpPr>
            <a:spLocks noGrp="1"/>
          </p:cNvSpPr>
          <p:nvPr>
            <p:ph type="ctrTitle"/>
          </p:nvPr>
        </p:nvSpPr>
        <p:spPr/>
        <p:txBody>
          <a:bodyPr>
            <a:normAutofit/>
          </a:bodyPr>
          <a:lstStyle/>
          <a:p>
            <a:r>
              <a:rPr lang="en-US" sz="7200" b="1" dirty="0"/>
              <a:t>PHÂN TÍCH VÀ THIẾT KẾ HỆ THỐNG</a:t>
            </a:r>
          </a:p>
        </p:txBody>
      </p:sp>
      <p:sp>
        <p:nvSpPr>
          <p:cNvPr id="3" name="Subtitle 2">
            <a:extLst>
              <a:ext uri="{FF2B5EF4-FFF2-40B4-BE49-F238E27FC236}">
                <a16:creationId xmlns="" xmlns:a16="http://schemas.microsoft.com/office/drawing/2014/main" id="{5B71ED79-E603-4351-A7EB-B158BDF0BA05}"/>
              </a:ext>
            </a:extLst>
          </p:cNvPr>
          <p:cNvSpPr>
            <a:spLocks noGrp="1"/>
          </p:cNvSpPr>
          <p:nvPr>
            <p:ph type="subTitle" idx="1"/>
          </p:nvPr>
        </p:nvSpPr>
        <p:spPr>
          <a:xfrm>
            <a:off x="863600" y="3856038"/>
            <a:ext cx="10477500" cy="1655762"/>
          </a:xfrm>
        </p:spPr>
        <p:txBody>
          <a:bodyPr>
            <a:normAutofit/>
          </a:bodyPr>
          <a:lstStyle/>
          <a:p>
            <a:pPr algn="l"/>
            <a:r>
              <a:rPr lang="en-US" b="1" dirty="0"/>
              <a:t>Le Viet Truong</a:t>
            </a:r>
            <a:endParaRPr lang="en-US" dirty="0"/>
          </a:p>
          <a:p>
            <a:pPr lvl="0" algn="l"/>
            <a:r>
              <a:rPr lang="en-US" b="1" dirty="0" smtClean="0"/>
              <a:t>Faculty </a:t>
            </a:r>
            <a:r>
              <a:rPr lang="en-US" b="1" dirty="0"/>
              <a:t>of Computer Science</a:t>
            </a:r>
            <a:endParaRPr lang="en-US" b="1" dirty="0" smtClean="0"/>
          </a:p>
          <a:p>
            <a:pPr algn="l"/>
            <a:r>
              <a:rPr lang="en-US" b="1" dirty="0" smtClean="0"/>
              <a:t>Vietnam </a:t>
            </a:r>
            <a:r>
              <a:rPr lang="en-US" b="1" dirty="0"/>
              <a:t>- Korea University of Information and Communication Technology (VKU)</a:t>
            </a:r>
            <a:endParaRPr lang="en-US" dirty="0"/>
          </a:p>
          <a:p>
            <a:endParaRPr lang="en-US" dirty="0"/>
          </a:p>
        </p:txBody>
      </p:sp>
    </p:spTree>
    <p:extLst>
      <p:ext uri="{BB962C8B-B14F-4D97-AF65-F5344CB8AC3E}">
        <p14:creationId xmlns:p14="http://schemas.microsoft.com/office/powerpoint/2010/main" val="1456091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043484" y="365126"/>
            <a:ext cx="9691316" cy="946840"/>
          </a:xfrm>
        </p:spPr>
        <p:txBody>
          <a:bodyPr>
            <a:normAutofit/>
          </a:bodyPr>
          <a:lstStyle/>
          <a:p>
            <a:r>
              <a:rPr lang="vi-VN" dirty="0"/>
              <a:t>Tạo định nghĩa yêu cầu</a:t>
            </a:r>
            <a:endParaRPr lang="en-US" dirty="0" smtClean="0"/>
          </a:p>
        </p:txBody>
      </p:sp>
      <p:sp>
        <p:nvSpPr>
          <p:cNvPr id="22531" name="Content Placeholder 2"/>
          <p:cNvSpPr>
            <a:spLocks noGrp="1"/>
          </p:cNvSpPr>
          <p:nvPr>
            <p:ph idx="1"/>
          </p:nvPr>
        </p:nvSpPr>
        <p:spPr/>
        <p:txBody>
          <a:bodyPr/>
          <a:lstStyle/>
          <a:p>
            <a:r>
              <a:rPr lang="vi-VN" dirty="0"/>
              <a:t>Xác định các loại yêu cầu chức năng và phi chức năng áp dụng cho dự án</a:t>
            </a:r>
          </a:p>
          <a:p>
            <a:r>
              <a:rPr lang="vi-VN" dirty="0"/>
              <a:t>Sử dụng kỹ thuật thu thập yêu cầu để thu thập chi tiết</a:t>
            </a:r>
          </a:p>
          <a:p>
            <a:r>
              <a:rPr lang="vi-VN" dirty="0"/>
              <a:t>Các nhà phân tích làm việc với người dùng để xác minh, thay đổi và ưu tiên từng yêu cầu</a:t>
            </a:r>
          </a:p>
          <a:p>
            <a:r>
              <a:rPr lang="vi-VN" dirty="0"/>
              <a:t>Tiếp tục quá trình này thông qua quy trình phân tích, nhưng hãy cẩn thận với phạm vi</a:t>
            </a:r>
          </a:p>
          <a:p>
            <a:r>
              <a:rPr lang="vi-VN" dirty="0"/>
              <a:t>Các yêu cầu đáp ứng nhu cầu nhưng không thuộc phạm vi hiện tại có thể được thêm vào danh sách các cải tiến trong tương lai</a:t>
            </a:r>
            <a:endParaRPr lang="en-US" dirty="0" smtClean="0"/>
          </a:p>
        </p:txBody>
      </p:sp>
    </p:spTree>
    <p:extLst>
      <p:ext uri="{BB962C8B-B14F-4D97-AF65-F5344CB8AC3E}">
        <p14:creationId xmlns:p14="http://schemas.microsoft.com/office/powerpoint/2010/main" val="3604327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043484" y="365126"/>
            <a:ext cx="9792916" cy="946840"/>
          </a:xfrm>
        </p:spPr>
        <p:txBody>
          <a:bodyPr>
            <a:normAutofit/>
          </a:bodyPr>
          <a:lstStyle/>
          <a:p>
            <a:r>
              <a:rPr lang="vi-VN" dirty="0"/>
              <a:t>Các vấn đề trong xác định yêu cầu</a:t>
            </a:r>
            <a:endParaRPr lang="en-US" dirty="0" smtClean="0"/>
          </a:p>
        </p:txBody>
      </p:sp>
      <p:sp>
        <p:nvSpPr>
          <p:cNvPr id="23555" name="Content Placeholder 3"/>
          <p:cNvSpPr>
            <a:spLocks noGrp="1"/>
          </p:cNvSpPr>
          <p:nvPr>
            <p:ph idx="1"/>
          </p:nvPr>
        </p:nvSpPr>
        <p:spPr>
          <a:xfrm>
            <a:off x="732368" y="1893888"/>
            <a:ext cx="10723033" cy="4049712"/>
          </a:xfrm>
        </p:spPr>
        <p:txBody>
          <a:bodyPr/>
          <a:lstStyle/>
          <a:p>
            <a:r>
              <a:rPr lang="vi-VN" dirty="0"/>
              <a:t>Nhà phân tích có thể không có quyền truy cập vào đúng người dùng</a:t>
            </a:r>
          </a:p>
          <a:p>
            <a:r>
              <a:rPr lang="vi-VN" dirty="0"/>
              <a:t>Thông số kỹ thuật yêu cầu có thể không đủ</a:t>
            </a:r>
          </a:p>
          <a:p>
            <a:r>
              <a:rPr lang="vi-VN" dirty="0"/>
              <a:t>Một số yêu cầu có thể không được biết trong đầu</a:t>
            </a:r>
          </a:p>
          <a:p>
            <a:r>
              <a:rPr lang="vi-VN" dirty="0"/>
              <a:t>Việc xác minh và xác thực các yêu cầu có th</a:t>
            </a:r>
            <a:endParaRPr lang="en-US" dirty="0" smtClean="0"/>
          </a:p>
        </p:txBody>
      </p:sp>
    </p:spTree>
    <p:extLst>
      <p:ext uri="{BB962C8B-B14F-4D97-AF65-F5344CB8AC3E}">
        <p14:creationId xmlns:p14="http://schemas.microsoft.com/office/powerpoint/2010/main" val="1172792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lIns="92075" tIns="46038" rIns="92075" bIns="46038"/>
          <a:lstStyle/>
          <a:p>
            <a:r>
              <a:rPr lang="vi-VN" dirty="0"/>
              <a:t>Chiến lược phân tích yêu cầu</a:t>
            </a:r>
            <a:endParaRPr lang="en-US" dirty="0" smtClean="0"/>
          </a:p>
        </p:txBody>
      </p:sp>
      <p:sp>
        <p:nvSpPr>
          <p:cNvPr id="24579" name="Content Placeholder 4"/>
          <p:cNvSpPr>
            <a:spLocks noGrp="1"/>
          </p:cNvSpPr>
          <p:nvPr>
            <p:ph idx="1"/>
          </p:nvPr>
        </p:nvSpPr>
        <p:spPr>
          <a:xfrm>
            <a:off x="732368" y="1444625"/>
            <a:ext cx="10723033" cy="4665663"/>
          </a:xfrm>
        </p:spPr>
        <p:txBody>
          <a:bodyPr>
            <a:normAutofit/>
          </a:bodyPr>
          <a:lstStyle/>
          <a:p>
            <a:r>
              <a:rPr lang="vi-VN" dirty="0"/>
              <a:t>Tự động hóa quy trình kinh doanh (BPA)</a:t>
            </a:r>
          </a:p>
          <a:p>
            <a:pPr lvl="1"/>
            <a:r>
              <a:rPr lang="vi-VN" dirty="0"/>
              <a:t>Số lượng thay đổi ít nhất đối với hệ thống hiện tại</a:t>
            </a:r>
          </a:p>
          <a:p>
            <a:pPr lvl="1"/>
            <a:r>
              <a:rPr lang="vi-VN" dirty="0"/>
              <a:t>Sử dụng công nghệ máy tính để tự động hóa một số phần</a:t>
            </a:r>
          </a:p>
          <a:p>
            <a:r>
              <a:rPr lang="vi-VN" dirty="0"/>
              <a:t>Cải tiến Quy trình Kinh doanh (BPI)</a:t>
            </a:r>
          </a:p>
          <a:p>
            <a:pPr lvl="1"/>
            <a:r>
              <a:rPr lang="vi-VN" dirty="0"/>
              <a:t>Số lượng thay đổi vừa phải là bắt buộc</a:t>
            </a:r>
          </a:p>
          <a:p>
            <a:pPr lvl="1"/>
            <a:r>
              <a:rPr lang="vi-VN" dirty="0"/>
              <a:t>Được thiết kế để nâng cao hiệu quả của hệ thống hiện tại</a:t>
            </a:r>
          </a:p>
          <a:p>
            <a:r>
              <a:rPr lang="vi-VN" dirty="0"/>
              <a:t>Tái cấu trúc quy trình kinh doanh (BPR)</a:t>
            </a:r>
          </a:p>
          <a:p>
            <a:pPr lvl="1"/>
            <a:r>
              <a:rPr lang="vi-VN" dirty="0"/>
              <a:t>Hầu hết các thay đổi — một sự thay đổi hoàn toàn</a:t>
            </a:r>
          </a:p>
          <a:p>
            <a:pPr lvl="1"/>
            <a:r>
              <a:rPr lang="vi-VN" dirty="0"/>
              <a:t>Tập trung vào hệ thống hiện có — ít thời gian dành cho hệ thống hiện tại</a:t>
            </a:r>
            <a:endParaRPr lang="en-US" sz="1700" dirty="0" smtClean="0"/>
          </a:p>
        </p:txBody>
      </p:sp>
    </p:spTree>
    <p:extLst>
      <p:ext uri="{BB962C8B-B14F-4D97-AF65-F5344CB8AC3E}">
        <p14:creationId xmlns:p14="http://schemas.microsoft.com/office/powerpoint/2010/main" val="2397138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vi-VN" dirty="0"/>
              <a:t>Tự động hóa quy trình kinh doanh</a:t>
            </a:r>
            <a:endParaRPr lang="en-US" dirty="0" smtClean="0"/>
          </a:p>
        </p:txBody>
      </p:sp>
      <p:sp>
        <p:nvSpPr>
          <p:cNvPr id="25603" name="Content Placeholder 2"/>
          <p:cNvSpPr>
            <a:spLocks noGrp="1"/>
          </p:cNvSpPr>
          <p:nvPr>
            <p:ph idx="1"/>
          </p:nvPr>
        </p:nvSpPr>
        <p:spPr/>
        <p:txBody>
          <a:bodyPr>
            <a:normAutofit/>
          </a:bodyPr>
          <a:lstStyle/>
          <a:p>
            <a:r>
              <a:rPr lang="vi-VN" dirty="0"/>
              <a:t>Kỹ thuật</a:t>
            </a:r>
          </a:p>
          <a:p>
            <a:pPr lvl="1"/>
            <a:r>
              <a:rPr lang="vi-VN" dirty="0"/>
              <a:t>Phân tích vấn đề</a:t>
            </a:r>
          </a:p>
          <a:p>
            <a:pPr lvl="2"/>
            <a:r>
              <a:rPr lang="vi-VN" dirty="0"/>
              <a:t>Yêu cầu người dùng xác định các vấn đề với hệ thống hiện tại</a:t>
            </a:r>
          </a:p>
          <a:p>
            <a:pPr lvl="2"/>
            <a:r>
              <a:rPr lang="vi-VN" dirty="0"/>
              <a:t>Hỏi người dùng xem họ sẽ giải quyết những vấn đề này như thế nào</a:t>
            </a:r>
          </a:p>
          <a:p>
            <a:pPr lvl="2"/>
            <a:r>
              <a:rPr lang="vi-VN" dirty="0"/>
              <a:t>Tốt để nâng cao hiệu quả hoặc dễ sử dụng</a:t>
            </a:r>
          </a:p>
          <a:p>
            <a:r>
              <a:rPr lang="vi-VN" dirty="0"/>
              <a:t>Phân tích nguyên nhân gốc rễ</a:t>
            </a:r>
          </a:p>
          <a:p>
            <a:pPr lvl="2"/>
            <a:r>
              <a:rPr lang="vi-VN" dirty="0"/>
              <a:t>Tập trung vào nguyên nhân của một vấn đề, không phải giải pháp của nó</a:t>
            </a:r>
          </a:p>
          <a:p>
            <a:pPr lvl="2"/>
            <a:r>
              <a:rPr lang="vi-VN" dirty="0"/>
              <a:t>Tạo một danh sách ưu tiên các vấn đề</a:t>
            </a:r>
          </a:p>
          <a:p>
            <a:pPr lvl="2"/>
            <a:r>
              <a:rPr lang="vi-VN" dirty="0"/>
              <a:t>Cố gắng xác định nguyên nhân của chúng</a:t>
            </a:r>
          </a:p>
          <a:p>
            <a:pPr lvl="2"/>
            <a:r>
              <a:rPr lang="vi-VN" dirty="0"/>
              <a:t>Khi đã biết nguyên nhân, các giải pháp có thể được phát triển</a:t>
            </a:r>
            <a:endParaRPr lang="en-US" dirty="0" smtClean="0"/>
          </a:p>
        </p:txBody>
      </p:sp>
    </p:spTree>
    <p:extLst>
      <p:ext uri="{BB962C8B-B14F-4D97-AF65-F5344CB8AC3E}">
        <p14:creationId xmlns:p14="http://schemas.microsoft.com/office/powerpoint/2010/main" val="2166680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err="1"/>
              <a:t>Cải</a:t>
            </a:r>
            <a:r>
              <a:rPr lang="en-US" dirty="0"/>
              <a:t> </a:t>
            </a:r>
            <a:r>
              <a:rPr lang="en-US" dirty="0" err="1"/>
              <a:t>tiến</a:t>
            </a:r>
            <a:r>
              <a:rPr lang="en-US" dirty="0"/>
              <a:t> </a:t>
            </a:r>
            <a:r>
              <a:rPr lang="en-US" dirty="0" err="1"/>
              <a:t>quy</a:t>
            </a:r>
            <a:r>
              <a:rPr lang="en-US" dirty="0"/>
              <a:t> </a:t>
            </a:r>
            <a:r>
              <a:rPr lang="en-US" dirty="0" err="1"/>
              <a:t>trình</a:t>
            </a:r>
            <a:r>
              <a:rPr lang="en-US" dirty="0"/>
              <a:t> </a:t>
            </a:r>
            <a:r>
              <a:rPr lang="en-US" dirty="0" err="1"/>
              <a:t>kinh</a:t>
            </a:r>
            <a:r>
              <a:rPr lang="en-US" dirty="0"/>
              <a:t> </a:t>
            </a:r>
            <a:r>
              <a:rPr lang="en-US" dirty="0" err="1"/>
              <a:t>doanh</a:t>
            </a:r>
            <a:endParaRPr lang="en-US" dirty="0" smtClean="0"/>
          </a:p>
        </p:txBody>
      </p:sp>
      <p:sp>
        <p:nvSpPr>
          <p:cNvPr id="26627" name="Content Placeholder 2"/>
          <p:cNvSpPr>
            <a:spLocks noGrp="1"/>
          </p:cNvSpPr>
          <p:nvPr>
            <p:ph idx="1"/>
          </p:nvPr>
        </p:nvSpPr>
        <p:spPr>
          <a:xfrm>
            <a:off x="732368" y="1444626"/>
            <a:ext cx="10723033" cy="4633913"/>
          </a:xfrm>
        </p:spPr>
        <p:txBody>
          <a:bodyPr>
            <a:normAutofit/>
          </a:bodyPr>
          <a:lstStyle/>
          <a:p>
            <a:r>
              <a:rPr lang="vi-VN" dirty="0"/>
              <a:t>Kỹ thuật:</a:t>
            </a:r>
          </a:p>
          <a:p>
            <a:pPr lvl="1"/>
            <a:r>
              <a:rPr lang="vi-VN" dirty="0"/>
              <a:t>Phân tích thời lượng</a:t>
            </a:r>
          </a:p>
          <a:p>
            <a:pPr lvl="2"/>
            <a:r>
              <a:rPr lang="vi-VN" dirty="0"/>
              <a:t>Xác định thời gian cần thiết để hoàn thành từng bước trong quy trình kinh doanh</a:t>
            </a:r>
          </a:p>
          <a:p>
            <a:pPr lvl="2"/>
            <a:r>
              <a:rPr lang="vi-VN" dirty="0"/>
              <a:t>So sánh điều này với tổng thời gian cần thiết cho toàn bộ quá trình</a:t>
            </a:r>
          </a:p>
          <a:p>
            <a:pPr lvl="2"/>
            <a:r>
              <a:rPr lang="vi-VN" dirty="0"/>
              <a:t>Sự khác biệt lớn gợi ý các vấn đề có thể được giải quyết bằng cách:</a:t>
            </a:r>
          </a:p>
          <a:p>
            <a:pPr lvl="2"/>
            <a:r>
              <a:rPr lang="vi-VN" dirty="0"/>
              <a:t>Tích hợp một số bước với nhau</a:t>
            </a:r>
          </a:p>
          <a:p>
            <a:pPr lvl="2"/>
            <a:r>
              <a:rPr lang="vi-VN" dirty="0"/>
              <a:t>Thực hiện đồng thời một số bước (song song)</a:t>
            </a:r>
          </a:p>
          <a:p>
            <a:pPr lvl="1"/>
            <a:r>
              <a:rPr lang="vi-VN" dirty="0"/>
              <a:t>Chi phí dựa trên hoạt động — giống như phân tích thời lượng nhưng áp dụng cho chi phí</a:t>
            </a:r>
          </a:p>
          <a:p>
            <a:pPr lvl="1"/>
            <a:r>
              <a:rPr lang="vi-VN" dirty="0"/>
              <a:t>Đo điểm chuẩn không chính thức — phân tích các quy trình tương tự trong cá</a:t>
            </a:r>
            <a:endParaRPr lang="en-US" dirty="0" smtClean="0"/>
          </a:p>
        </p:txBody>
      </p:sp>
    </p:spTree>
    <p:extLst>
      <p:ext uri="{BB962C8B-B14F-4D97-AF65-F5344CB8AC3E}">
        <p14:creationId xmlns:p14="http://schemas.microsoft.com/office/powerpoint/2010/main" val="2497536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2057771" y="322263"/>
            <a:ext cx="9310315" cy="946840"/>
          </a:xfrm>
        </p:spPr>
        <p:txBody>
          <a:bodyPr/>
          <a:lstStyle/>
          <a:p>
            <a:r>
              <a:rPr lang="en-US" dirty="0" err="1"/>
              <a:t>Quá</a:t>
            </a:r>
            <a:r>
              <a:rPr lang="en-US" dirty="0"/>
              <a:t> </a:t>
            </a:r>
            <a:r>
              <a:rPr lang="en-US" dirty="0" err="1"/>
              <a:t>trình</a:t>
            </a:r>
            <a:r>
              <a:rPr lang="en-US" dirty="0"/>
              <a:t> </a:t>
            </a:r>
            <a:r>
              <a:rPr lang="en-US" dirty="0" err="1"/>
              <a:t>tái</a:t>
            </a:r>
            <a:r>
              <a:rPr lang="en-US" dirty="0"/>
              <a:t> </a:t>
            </a:r>
            <a:r>
              <a:rPr lang="en-US" dirty="0" err="1"/>
              <a:t>cấu</a:t>
            </a:r>
            <a:r>
              <a:rPr lang="en-US" dirty="0"/>
              <a:t> </a:t>
            </a:r>
            <a:r>
              <a:rPr lang="en-US" dirty="0" err="1"/>
              <a:t>trúc</a:t>
            </a:r>
            <a:r>
              <a:rPr lang="en-US" dirty="0"/>
              <a:t> </a:t>
            </a:r>
            <a:r>
              <a:rPr lang="en-US" dirty="0" err="1"/>
              <a:t>doanh</a:t>
            </a:r>
            <a:r>
              <a:rPr lang="en-US" dirty="0"/>
              <a:t> </a:t>
            </a:r>
            <a:r>
              <a:rPr lang="en-US" dirty="0" err="1"/>
              <a:t>nghiệp</a:t>
            </a:r>
            <a:endParaRPr lang="en-US" dirty="0" smtClean="0"/>
          </a:p>
        </p:txBody>
      </p:sp>
      <p:sp>
        <p:nvSpPr>
          <p:cNvPr id="27651" name="Content Placeholder 2"/>
          <p:cNvSpPr>
            <a:spLocks noGrp="1"/>
          </p:cNvSpPr>
          <p:nvPr>
            <p:ph idx="1"/>
          </p:nvPr>
        </p:nvSpPr>
        <p:spPr/>
        <p:txBody>
          <a:bodyPr/>
          <a:lstStyle/>
          <a:p>
            <a:r>
              <a:rPr lang="vi-VN" dirty="0"/>
              <a:t>Các tổ chức thay đổi tối đa: “Kết hợp với cái cũ và hòa vào cái mới”</a:t>
            </a:r>
          </a:p>
          <a:p>
            <a:r>
              <a:rPr lang="vi-VN" dirty="0"/>
              <a:t>Kỹ thuật:</a:t>
            </a:r>
          </a:p>
          <a:p>
            <a:pPr lvl="1"/>
            <a:r>
              <a:rPr lang="vi-VN" dirty="0"/>
              <a:t>Phân tích kết quả - cuối cùng khách hàng muốn gì?</a:t>
            </a:r>
          </a:p>
          <a:p>
            <a:pPr lvl="1"/>
            <a:r>
              <a:rPr lang="vi-VN" dirty="0"/>
              <a:t>Phân tích công nghệ — áp dụng công nghệ mới vào quy trình kinh doanh và xác định lợi ích</a:t>
            </a:r>
          </a:p>
          <a:p>
            <a:pPr lvl="1"/>
            <a:r>
              <a:rPr lang="vi-VN" dirty="0"/>
              <a:t>Loại bỏ hoạt động — loại bỏ từng hoạt động trong quy trình kinh doanh trong một bài tập “phù hợp với lực lượng”</a:t>
            </a:r>
            <a:endParaRPr lang="en-US" dirty="0" smtClean="0"/>
          </a:p>
        </p:txBody>
      </p:sp>
    </p:spTree>
    <p:extLst>
      <p:ext uri="{BB962C8B-B14F-4D97-AF65-F5344CB8AC3E}">
        <p14:creationId xmlns:p14="http://schemas.microsoft.com/office/powerpoint/2010/main" val="4005610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732368" y="107950"/>
            <a:ext cx="10723033" cy="1225550"/>
          </a:xfrm>
        </p:spPr>
        <p:txBody>
          <a:bodyPr/>
          <a:lstStyle/>
          <a:p>
            <a:r>
              <a:rPr lang="vi-VN" dirty="0"/>
              <a:t>Lựa chọn một chiến lược phù hợp</a:t>
            </a:r>
            <a:endParaRPr lang="en-US" dirty="0" smtClean="0"/>
          </a:p>
        </p:txBody>
      </p:sp>
      <p:pic>
        <p:nvPicPr>
          <p:cNvPr id="2867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2018" y="2173289"/>
            <a:ext cx="11400367" cy="2327275"/>
          </a:xfrm>
        </p:spPr>
      </p:pic>
    </p:spTree>
    <p:extLst>
      <p:ext uri="{BB962C8B-B14F-4D97-AF65-F5344CB8AC3E}">
        <p14:creationId xmlns:p14="http://schemas.microsoft.com/office/powerpoint/2010/main" val="872624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err="1"/>
              <a:t>Kỹ</a:t>
            </a:r>
            <a:r>
              <a:rPr lang="en-US" dirty="0"/>
              <a:t> </a:t>
            </a:r>
            <a:r>
              <a:rPr lang="en-US" dirty="0" err="1"/>
              <a:t>thuật</a:t>
            </a:r>
            <a:r>
              <a:rPr lang="en-US" dirty="0"/>
              <a:t> </a:t>
            </a:r>
            <a:r>
              <a:rPr lang="en-US" dirty="0" err="1"/>
              <a:t>thu</a:t>
            </a:r>
            <a:r>
              <a:rPr lang="en-US" dirty="0"/>
              <a:t> </a:t>
            </a:r>
            <a:r>
              <a:rPr lang="en-US" dirty="0" err="1"/>
              <a:t>thập</a:t>
            </a:r>
            <a:r>
              <a:rPr lang="en-US" dirty="0"/>
              <a:t> </a:t>
            </a:r>
            <a:r>
              <a:rPr lang="en-US" dirty="0" err="1"/>
              <a:t>yêu</a:t>
            </a:r>
            <a:r>
              <a:rPr lang="en-US" dirty="0"/>
              <a:t> </a:t>
            </a:r>
            <a:r>
              <a:rPr lang="en-US" dirty="0" err="1"/>
              <a:t>cầu</a:t>
            </a:r>
            <a:endParaRPr lang="en-US" dirty="0" smtClean="0"/>
          </a:p>
        </p:txBody>
      </p:sp>
      <p:sp>
        <p:nvSpPr>
          <p:cNvPr id="29699" name="Content Placeholder 2"/>
          <p:cNvSpPr>
            <a:spLocks noGrp="1"/>
          </p:cNvSpPr>
          <p:nvPr>
            <p:ph idx="1"/>
          </p:nvPr>
        </p:nvSpPr>
        <p:spPr/>
        <p:txBody>
          <a:bodyPr>
            <a:normAutofit/>
          </a:bodyPr>
          <a:lstStyle/>
          <a:p>
            <a:r>
              <a:rPr lang="vi-VN" dirty="0"/>
              <a:t>Quy trình được sử dụng để:</a:t>
            </a:r>
          </a:p>
          <a:p>
            <a:pPr lvl="1"/>
            <a:r>
              <a:rPr lang="vi-VN" dirty="0"/>
              <a:t>Khám phá tất cả các yêu cầu (những yêu cầu được phát hiện muộn trong quá trình sẽ khó kết hợp hơn)</a:t>
            </a:r>
          </a:p>
          <a:p>
            <a:pPr lvl="1"/>
            <a:r>
              <a:rPr lang="vi-VN" dirty="0"/>
              <a:t>Xây dựng sự ủng hộ và tin tưởng giữa người dùng</a:t>
            </a:r>
          </a:p>
          <a:p>
            <a:r>
              <a:rPr lang="vi-VN" dirty="0"/>
              <a:t>Sử dụng (các) kỹ thuật nào?</a:t>
            </a:r>
          </a:p>
          <a:p>
            <a:pPr lvl="1"/>
            <a:r>
              <a:rPr lang="vi-VN" dirty="0"/>
              <a:t>Phỏng vấn</a:t>
            </a:r>
          </a:p>
          <a:p>
            <a:pPr lvl="1"/>
            <a:r>
              <a:rPr lang="vi-VN" dirty="0"/>
              <a:t>Phát triển ứng dụng chung (JAD)</a:t>
            </a:r>
          </a:p>
          <a:p>
            <a:pPr lvl="1"/>
            <a:r>
              <a:rPr lang="vi-VN" dirty="0"/>
              <a:t>Bảng câu hỏi</a:t>
            </a:r>
          </a:p>
          <a:p>
            <a:pPr lvl="1"/>
            <a:r>
              <a:rPr lang="vi-VN" dirty="0"/>
              <a:t>Phân tích tài liệu</a:t>
            </a:r>
          </a:p>
          <a:p>
            <a:pPr lvl="1"/>
            <a:r>
              <a:rPr lang="vi-VN" dirty="0"/>
              <a:t>Quan sát</a:t>
            </a:r>
            <a:endParaRPr lang="en-US" dirty="0" smtClean="0"/>
          </a:p>
        </p:txBody>
      </p:sp>
    </p:spTree>
    <p:extLst>
      <p:ext uri="{BB962C8B-B14F-4D97-AF65-F5344CB8AC3E}">
        <p14:creationId xmlns:p14="http://schemas.microsoft.com/office/powerpoint/2010/main" val="3232648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err="1"/>
              <a:t>Phỏng</a:t>
            </a:r>
            <a:r>
              <a:rPr lang="en-US" dirty="0"/>
              <a:t> </a:t>
            </a:r>
            <a:r>
              <a:rPr lang="en-US" dirty="0" err="1"/>
              <a:t>vấn</a:t>
            </a:r>
            <a:endParaRPr lang="en-US" dirty="0" smtClean="0"/>
          </a:p>
        </p:txBody>
      </p:sp>
      <p:sp>
        <p:nvSpPr>
          <p:cNvPr id="30723" name="Content Placeholder 2"/>
          <p:cNvSpPr>
            <a:spLocks noGrp="1"/>
          </p:cNvSpPr>
          <p:nvPr>
            <p:ph idx="1"/>
          </p:nvPr>
        </p:nvSpPr>
        <p:spPr/>
        <p:txBody>
          <a:bodyPr/>
          <a:lstStyle/>
          <a:p>
            <a:r>
              <a:rPr lang="vi-VN" dirty="0"/>
              <a:t>Kỹ thuật phổ biến nhất — nếu bạn cần biết điều gì đó, chỉ cần hỏi</a:t>
            </a:r>
          </a:p>
          <a:p>
            <a:r>
              <a:rPr lang="vi-VN" dirty="0"/>
              <a:t>Quá trình:</a:t>
            </a:r>
          </a:p>
          <a:p>
            <a:pPr lvl="1"/>
            <a:r>
              <a:rPr lang="vi-VN" dirty="0"/>
              <a:t>Chọn người để phỏng vấn và tạo lịch trình</a:t>
            </a:r>
          </a:p>
          <a:p>
            <a:pPr lvl="1"/>
            <a:r>
              <a:rPr lang="vi-VN" dirty="0"/>
              <a:t>Thiết kế câu hỏi phỏng vấn (Các loại câu hỏi kết thúc mở, kết thúc đóng và thăm dò)</a:t>
            </a:r>
          </a:p>
          <a:p>
            <a:pPr lvl="1"/>
            <a:r>
              <a:rPr lang="vi-VN" dirty="0"/>
              <a:t>Chuẩn bị cho cuộc phỏng vấn (Cuộc phỏng vấn không có cấu trúc so với cuộc phỏng vấn có cấu trúc được tổ chức theo một trình tự hợp lý)</a:t>
            </a:r>
          </a:p>
          <a:p>
            <a:pPr lvl="1"/>
            <a:r>
              <a:rPr lang="vi-VN" dirty="0"/>
              <a:t>Tiến hành phỏng vấn (Từ trên xuống so với từ dưới lên)</a:t>
            </a:r>
          </a:p>
          <a:p>
            <a:pPr lvl="1"/>
            <a:r>
              <a:rPr lang="vi-VN" dirty="0"/>
              <a:t>Theo dõi sau cuộc phỏng vấn</a:t>
            </a:r>
            <a:endParaRPr lang="en-US" dirty="0" smtClean="0"/>
          </a:p>
        </p:txBody>
      </p:sp>
    </p:spTree>
    <p:extLst>
      <p:ext uri="{BB962C8B-B14F-4D97-AF65-F5344CB8AC3E}">
        <p14:creationId xmlns:p14="http://schemas.microsoft.com/office/powerpoint/2010/main" val="2617791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lIns="92075" tIns="46038" rIns="92075" bIns="46038"/>
          <a:lstStyle/>
          <a:p>
            <a:r>
              <a:rPr lang="en-US" dirty="0" err="1"/>
              <a:t>Các</a:t>
            </a:r>
            <a:r>
              <a:rPr lang="en-US" dirty="0"/>
              <a:t> </a:t>
            </a:r>
            <a:r>
              <a:rPr lang="en-US" dirty="0" err="1"/>
              <a:t>loại</a:t>
            </a:r>
            <a:r>
              <a:rPr lang="en-US" dirty="0"/>
              <a:t> </a:t>
            </a:r>
            <a:r>
              <a:rPr lang="en-US" dirty="0" err="1"/>
              <a:t>câu</a:t>
            </a:r>
            <a:r>
              <a:rPr lang="en-US" dirty="0"/>
              <a:t> </a:t>
            </a:r>
            <a:r>
              <a:rPr lang="en-US" dirty="0" err="1"/>
              <a:t>hỏi</a:t>
            </a:r>
            <a:endParaRPr lang="en-US" dirty="0" smtClean="0"/>
          </a:p>
        </p:txBody>
      </p:sp>
      <p:pic>
        <p:nvPicPr>
          <p:cNvPr id="3174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89517" y="1789113"/>
            <a:ext cx="10769600" cy="3535362"/>
          </a:xfrm>
        </p:spPr>
      </p:pic>
    </p:spTree>
    <p:extLst>
      <p:ext uri="{BB962C8B-B14F-4D97-AF65-F5344CB8AC3E}">
        <p14:creationId xmlns:p14="http://schemas.microsoft.com/office/powerpoint/2010/main" val="2800366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265238"/>
            <a:ext cx="10515600" cy="1655761"/>
          </a:xfrm>
        </p:spPr>
        <p:txBody>
          <a:bodyPr>
            <a:normAutofit/>
          </a:bodyPr>
          <a:lstStyle/>
          <a:p>
            <a:r>
              <a:rPr lang="en-US" dirty="0" err="1"/>
              <a:t>Mô</a:t>
            </a:r>
            <a:r>
              <a:rPr lang="en-US" dirty="0"/>
              <a:t> </a:t>
            </a:r>
            <a:r>
              <a:rPr lang="en-US" dirty="0" err="1"/>
              <a:t>hình</a:t>
            </a:r>
            <a:r>
              <a:rPr lang="en-US" dirty="0"/>
              <a:t> </a:t>
            </a:r>
            <a:r>
              <a:rPr lang="en-US" dirty="0" err="1"/>
              <a:t>hóa</a:t>
            </a:r>
            <a:r>
              <a:rPr lang="en-US" dirty="0"/>
              <a:t> </a:t>
            </a:r>
            <a:r>
              <a:rPr lang="en-US" dirty="0" err="1"/>
              <a:t>yêu</a:t>
            </a:r>
            <a:r>
              <a:rPr lang="en-US" dirty="0"/>
              <a:t> </a:t>
            </a:r>
            <a:r>
              <a:rPr lang="en-US" dirty="0" err="1"/>
              <a:t>cầu</a:t>
            </a:r>
            <a:endParaRPr lang="en-US" b="1" dirty="0"/>
          </a:p>
        </p:txBody>
      </p:sp>
      <p:sp>
        <p:nvSpPr>
          <p:cNvPr id="3" name="Text Placeholder 2"/>
          <p:cNvSpPr>
            <a:spLocks noGrp="1"/>
          </p:cNvSpPr>
          <p:nvPr>
            <p:ph type="body" idx="4294967295"/>
          </p:nvPr>
        </p:nvSpPr>
        <p:spPr>
          <a:xfrm>
            <a:off x="831850" y="3327400"/>
            <a:ext cx="10515600" cy="3174999"/>
          </a:xfrm>
        </p:spPr>
        <p:txBody>
          <a:bodyPr>
            <a:normAutofit/>
          </a:bodyPr>
          <a:lstStyle/>
          <a:p>
            <a:pPr marL="342900" indent="-342900"/>
            <a:r>
              <a:rPr lang="vi-VN" sz="2400" b="1" dirty="0"/>
              <a:t>Yêu cầu</a:t>
            </a:r>
          </a:p>
          <a:p>
            <a:pPr marL="342900" indent="-342900"/>
            <a:r>
              <a:rPr lang="vi-VN" sz="2400" b="1" dirty="0"/>
              <a:t>Sử dụng sơ đồ trường hợp</a:t>
            </a:r>
            <a:endParaRPr lang="en-US" dirty="0">
              <a:solidFill>
                <a:schemeClr val="tx1"/>
              </a:solidFill>
            </a:endParaRPr>
          </a:p>
        </p:txBody>
      </p:sp>
    </p:spTree>
    <p:extLst>
      <p:ext uri="{BB962C8B-B14F-4D97-AF65-F5344CB8AC3E}">
        <p14:creationId xmlns:p14="http://schemas.microsoft.com/office/powerpoint/2010/main" val="41971514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vi-VN" dirty="0"/>
              <a:t>Các chiến lược phỏng vấn</a:t>
            </a:r>
            <a:endParaRPr lang="en-US" dirty="0" smtClean="0"/>
          </a:p>
        </p:txBody>
      </p:sp>
      <p:sp>
        <p:nvSpPr>
          <p:cNvPr id="4" name="Isosceles Triangle 3"/>
          <p:cNvSpPr>
            <a:spLocks noChangeArrowheads="1"/>
          </p:cNvSpPr>
          <p:nvPr/>
        </p:nvSpPr>
        <p:spPr bwMode="auto">
          <a:xfrm>
            <a:off x="2336800" y="1676400"/>
            <a:ext cx="7518400" cy="4038600"/>
          </a:xfrm>
          <a:prstGeom prst="triangle">
            <a:avLst>
              <a:gd name="adj" fmla="val 50000"/>
            </a:avLst>
          </a:prstGeom>
          <a:solidFill>
            <a:schemeClr val="bg2"/>
          </a:solidFill>
          <a:ln w="25400">
            <a:solidFill>
              <a:srgbClr val="0E2542"/>
            </a:solidFill>
            <a:miter lim="800000"/>
            <a:headEnd/>
            <a:tailEnd/>
          </a:ln>
          <a:effectLst>
            <a:outerShdw blurRad="63500" dist="38100" dir="2700000" algn="tl" rotWithShape="0">
              <a:srgbClr val="000000">
                <a:alpha val="39999"/>
              </a:srgbClr>
            </a:outerShdw>
          </a:effectLst>
        </p:spPr>
        <p:txBody>
          <a:bodyPr anchor="ctr"/>
          <a:lstStyle/>
          <a:p>
            <a:pPr algn="ctr" fontAlgn="auto">
              <a:spcBef>
                <a:spcPts val="0"/>
              </a:spcBef>
              <a:spcAft>
                <a:spcPts val="0"/>
              </a:spcAft>
              <a:defRPr/>
            </a:pPr>
            <a:endParaRPr lang="en-US">
              <a:solidFill>
                <a:schemeClr val="lt1"/>
              </a:solidFill>
              <a:latin typeface="+mn-lt"/>
              <a:cs typeface="+mn-cs"/>
            </a:endParaRPr>
          </a:p>
        </p:txBody>
      </p:sp>
      <p:sp>
        <p:nvSpPr>
          <p:cNvPr id="32772" name="TextBox 4"/>
          <p:cNvSpPr txBox="1">
            <a:spLocks noChangeArrowheads="1"/>
          </p:cNvSpPr>
          <p:nvPr/>
        </p:nvSpPr>
        <p:spPr bwMode="auto">
          <a:xfrm>
            <a:off x="5235786" y="2228850"/>
            <a:ext cx="16505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algn="ctr"/>
            <a:r>
              <a:rPr lang="vi-VN" dirty="0">
                <a:latin typeface="Calibri" pitchFamily="34" charset="0"/>
              </a:rPr>
              <a:t>Làm sao</a:t>
            </a:r>
          </a:p>
          <a:p>
            <a:pPr algn="ctr"/>
            <a:r>
              <a:rPr lang="vi-VN" dirty="0">
                <a:latin typeface="Calibri" pitchFamily="34" charset="0"/>
              </a:rPr>
              <a:t>có thể đặt hàng</a:t>
            </a:r>
          </a:p>
          <a:p>
            <a:pPr algn="ctr"/>
            <a:r>
              <a:rPr lang="vi-VN" dirty="0">
                <a:latin typeface="Calibri" pitchFamily="34" charset="0"/>
              </a:rPr>
              <a:t>xử lý được</a:t>
            </a:r>
          </a:p>
          <a:p>
            <a:pPr algn="ctr"/>
            <a:r>
              <a:rPr lang="vi-VN" dirty="0">
                <a:latin typeface="Calibri" pitchFamily="34" charset="0"/>
              </a:rPr>
              <a:t>cải thiện?</a:t>
            </a:r>
            <a:endParaRPr lang="en-US" dirty="0">
              <a:latin typeface="Calibri" pitchFamily="34" charset="0"/>
            </a:endParaRPr>
          </a:p>
        </p:txBody>
      </p:sp>
      <p:sp>
        <p:nvSpPr>
          <p:cNvPr id="32773" name="TextBox 5"/>
          <p:cNvSpPr txBox="1">
            <a:spLocks noChangeArrowheads="1"/>
          </p:cNvSpPr>
          <p:nvPr/>
        </p:nvSpPr>
        <p:spPr bwMode="auto">
          <a:xfrm>
            <a:off x="4477502" y="3571876"/>
            <a:ext cx="336188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algn="ctr"/>
            <a:r>
              <a:rPr lang="vi-VN" dirty="0">
                <a:latin typeface="Calibri" pitchFamily="34" charset="0"/>
              </a:rPr>
              <a:t>Làm thế nào chúng ta có thể giảm</a:t>
            </a:r>
          </a:p>
          <a:p>
            <a:pPr algn="ctr"/>
            <a:r>
              <a:rPr lang="vi-VN" dirty="0">
                <a:latin typeface="Calibri" pitchFamily="34" charset="0"/>
              </a:rPr>
              <a:t>số lần mà khách hàng</a:t>
            </a:r>
          </a:p>
          <a:p>
            <a:pPr algn="ctr"/>
            <a:r>
              <a:rPr lang="vi-VN" dirty="0">
                <a:latin typeface="Calibri" pitchFamily="34" charset="0"/>
              </a:rPr>
              <a:t>trả lại các mặt hàng đã đặt hàng?</a:t>
            </a:r>
            <a:endParaRPr lang="en-US" dirty="0">
              <a:latin typeface="Calibri" pitchFamily="34" charset="0"/>
            </a:endParaRPr>
          </a:p>
        </p:txBody>
      </p:sp>
      <p:sp>
        <p:nvSpPr>
          <p:cNvPr id="32774" name="TextBox 6"/>
          <p:cNvSpPr txBox="1">
            <a:spLocks noChangeArrowheads="1"/>
          </p:cNvSpPr>
          <p:nvPr/>
        </p:nvSpPr>
        <p:spPr bwMode="auto">
          <a:xfrm>
            <a:off x="3442389" y="4638676"/>
            <a:ext cx="530299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pPr algn="ctr"/>
            <a:r>
              <a:rPr lang="vi-VN" dirty="0">
                <a:latin typeface="Calibri" pitchFamily="34" charset="0"/>
              </a:rPr>
              <a:t>Làm thế nào chúng ta có thể giảm số lượng</a:t>
            </a:r>
          </a:p>
          <a:p>
            <a:pPr algn="ctr"/>
            <a:r>
              <a:rPr lang="vi-VN" dirty="0">
                <a:latin typeface="Calibri" pitchFamily="34" charset="0"/>
              </a:rPr>
              <a:t>lỗi trong quá trình xử lý đơn đặt hàng (ví dụ: giao hàng</a:t>
            </a:r>
          </a:p>
          <a:p>
            <a:pPr algn="ctr"/>
            <a:r>
              <a:rPr lang="vi-VN" dirty="0">
                <a:latin typeface="Calibri" pitchFamily="34" charset="0"/>
              </a:rPr>
              <a:t>các sản phẩm sai)?</a:t>
            </a:r>
            <a:endParaRPr lang="en-US" dirty="0">
              <a:latin typeface="Calibri" pitchFamily="34" charset="0"/>
            </a:endParaRPr>
          </a:p>
        </p:txBody>
      </p:sp>
      <p:sp>
        <p:nvSpPr>
          <p:cNvPr id="32775" name="TextBox 7"/>
          <p:cNvSpPr txBox="1">
            <a:spLocks noChangeArrowheads="1"/>
          </p:cNvSpPr>
          <p:nvPr/>
        </p:nvSpPr>
        <p:spPr bwMode="auto">
          <a:xfrm>
            <a:off x="6604001" y="1524001"/>
            <a:ext cx="1970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r>
              <a:rPr lang="en-US" sz="2400" b="1" dirty="0" err="1">
                <a:latin typeface="Calibri" pitchFamily="34" charset="0"/>
              </a:rPr>
              <a:t>Từ</a:t>
            </a:r>
            <a:r>
              <a:rPr lang="en-US" sz="2400" b="1" dirty="0">
                <a:latin typeface="Calibri" pitchFamily="34" charset="0"/>
              </a:rPr>
              <a:t> </a:t>
            </a:r>
            <a:r>
              <a:rPr lang="en-US" sz="2400" b="1" dirty="0" err="1">
                <a:latin typeface="Calibri" pitchFamily="34" charset="0"/>
              </a:rPr>
              <a:t>trên</a:t>
            </a:r>
            <a:r>
              <a:rPr lang="en-US" sz="2400" b="1" dirty="0">
                <a:latin typeface="Calibri" pitchFamily="34" charset="0"/>
              </a:rPr>
              <a:t> </a:t>
            </a:r>
            <a:r>
              <a:rPr lang="en-US" sz="2400" b="1" dirty="0" err="1">
                <a:latin typeface="Calibri" pitchFamily="34" charset="0"/>
              </a:rPr>
              <a:t>xuống</a:t>
            </a:r>
            <a:endParaRPr lang="en-US" sz="2400" b="1" dirty="0">
              <a:latin typeface="Calibri" pitchFamily="34" charset="0"/>
            </a:endParaRPr>
          </a:p>
        </p:txBody>
      </p:sp>
      <p:cxnSp>
        <p:nvCxnSpPr>
          <p:cNvPr id="16" name="Straight Arrow Connector 15"/>
          <p:cNvCxnSpPr/>
          <p:nvPr/>
        </p:nvCxnSpPr>
        <p:spPr>
          <a:xfrm rot="5400000">
            <a:off x="7252759" y="2246842"/>
            <a:ext cx="533400" cy="21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useBgFill="1">
        <p:nvSpPr>
          <p:cNvPr id="32777" name="TextBox 16"/>
          <p:cNvSpPr txBox="1">
            <a:spLocks noChangeArrowheads="1"/>
          </p:cNvSpPr>
          <p:nvPr/>
        </p:nvSpPr>
        <p:spPr bwMode="auto">
          <a:xfrm>
            <a:off x="9855201" y="5100638"/>
            <a:ext cx="1688539" cy="46166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r>
              <a:rPr lang="vi-VN" sz="2400" b="1" dirty="0">
                <a:latin typeface="Calibri" pitchFamily="34" charset="0"/>
              </a:rPr>
              <a:t>Từ dưới lên</a:t>
            </a:r>
            <a:endParaRPr lang="en-US" sz="2400" b="1" dirty="0">
              <a:latin typeface="Calibri" pitchFamily="34" charset="0"/>
            </a:endParaRPr>
          </a:p>
        </p:txBody>
      </p:sp>
      <p:cxnSp>
        <p:nvCxnSpPr>
          <p:cNvPr id="21" name="Straight Arrow Connector 20"/>
          <p:cNvCxnSpPr/>
          <p:nvPr/>
        </p:nvCxnSpPr>
        <p:spPr>
          <a:xfrm rot="5400000" flipH="1" flipV="1">
            <a:off x="9483725" y="5099580"/>
            <a:ext cx="609600" cy="21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779" name="TextBox 21"/>
          <p:cNvSpPr txBox="1">
            <a:spLocks noChangeArrowheads="1"/>
          </p:cNvSpPr>
          <p:nvPr/>
        </p:nvSpPr>
        <p:spPr bwMode="auto">
          <a:xfrm>
            <a:off x="2946400" y="2514601"/>
            <a:ext cx="17631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r>
              <a:rPr lang="vi-VN" b="1" dirty="0">
                <a:latin typeface="Calibri" pitchFamily="34" charset="0"/>
              </a:rPr>
              <a:t>Cấp độ cao:</a:t>
            </a:r>
          </a:p>
          <a:p>
            <a:r>
              <a:rPr lang="vi-VN" b="1" dirty="0">
                <a:latin typeface="Calibri" pitchFamily="34" charset="0"/>
              </a:rPr>
              <a:t>Rất chung chung</a:t>
            </a:r>
            <a:endParaRPr lang="en-US" dirty="0">
              <a:latin typeface="Calibri" pitchFamily="34" charset="0"/>
            </a:endParaRPr>
          </a:p>
        </p:txBody>
      </p:sp>
      <p:sp>
        <p:nvSpPr>
          <p:cNvPr id="32780" name="TextBox 22"/>
          <p:cNvSpPr txBox="1">
            <a:spLocks noChangeArrowheads="1"/>
          </p:cNvSpPr>
          <p:nvPr/>
        </p:nvSpPr>
        <p:spPr bwMode="auto">
          <a:xfrm>
            <a:off x="1257851" y="3433645"/>
            <a:ext cx="18517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r>
              <a:rPr lang="en-US" b="1" dirty="0">
                <a:latin typeface="Calibri" pitchFamily="34" charset="0"/>
              </a:rPr>
              <a:t>  </a:t>
            </a:r>
            <a:r>
              <a:rPr lang="en-US" b="1" dirty="0" err="1">
                <a:latin typeface="Calibri" pitchFamily="34" charset="0"/>
              </a:rPr>
              <a:t>Mức</a:t>
            </a:r>
            <a:r>
              <a:rPr lang="en-US" b="1" dirty="0">
                <a:latin typeface="Calibri" pitchFamily="34" charset="0"/>
              </a:rPr>
              <a:t> </a:t>
            </a:r>
            <a:r>
              <a:rPr lang="en-US" b="1" dirty="0" err="1">
                <a:latin typeface="Calibri" pitchFamily="34" charset="0"/>
              </a:rPr>
              <a:t>trung</a:t>
            </a:r>
            <a:r>
              <a:rPr lang="en-US" b="1" dirty="0">
                <a:latin typeface="Calibri" pitchFamily="34" charset="0"/>
              </a:rPr>
              <a:t> </a:t>
            </a:r>
            <a:r>
              <a:rPr lang="en-US" b="1" dirty="0" err="1">
                <a:latin typeface="Calibri" pitchFamily="34" charset="0"/>
              </a:rPr>
              <a:t>bình</a:t>
            </a:r>
            <a:r>
              <a:rPr lang="en-US" b="1" dirty="0">
                <a:latin typeface="Calibri" pitchFamily="34" charset="0"/>
              </a:rPr>
              <a:t>:</a:t>
            </a:r>
          </a:p>
          <a:p>
            <a:r>
              <a:rPr lang="en-US" b="1" dirty="0" err="1">
                <a:latin typeface="Calibri" pitchFamily="34" charset="0"/>
              </a:rPr>
              <a:t>Vừa</a:t>
            </a:r>
            <a:r>
              <a:rPr lang="en-US" b="1" dirty="0">
                <a:latin typeface="Calibri" pitchFamily="34" charset="0"/>
              </a:rPr>
              <a:t> </a:t>
            </a:r>
            <a:r>
              <a:rPr lang="en-US" b="1" dirty="0" err="1">
                <a:latin typeface="Calibri" pitchFamily="34" charset="0"/>
              </a:rPr>
              <a:t>phải</a:t>
            </a:r>
            <a:r>
              <a:rPr lang="en-US" b="1" dirty="0">
                <a:latin typeface="Calibri" pitchFamily="34" charset="0"/>
              </a:rPr>
              <a:t> </a:t>
            </a:r>
            <a:r>
              <a:rPr lang="en-US" b="1" dirty="0" err="1">
                <a:latin typeface="Calibri" pitchFamily="34" charset="0"/>
              </a:rPr>
              <a:t>cụ</a:t>
            </a:r>
            <a:r>
              <a:rPr lang="en-US" b="1" dirty="0">
                <a:latin typeface="Calibri" pitchFamily="34" charset="0"/>
              </a:rPr>
              <a:t> </a:t>
            </a:r>
            <a:r>
              <a:rPr lang="en-US" b="1" dirty="0" err="1">
                <a:latin typeface="Calibri" pitchFamily="34" charset="0"/>
              </a:rPr>
              <a:t>thể</a:t>
            </a:r>
            <a:endParaRPr lang="en-US" dirty="0">
              <a:latin typeface="Calibri" pitchFamily="34" charset="0"/>
            </a:endParaRPr>
          </a:p>
        </p:txBody>
      </p:sp>
      <p:sp>
        <p:nvSpPr>
          <p:cNvPr id="32781" name="TextBox 23"/>
          <p:cNvSpPr txBox="1">
            <a:spLocks noChangeArrowheads="1"/>
          </p:cNvSpPr>
          <p:nvPr/>
        </p:nvSpPr>
        <p:spPr bwMode="auto">
          <a:xfrm>
            <a:off x="1016001" y="4648201"/>
            <a:ext cx="17593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News Gothic MT"/>
              </a:defRPr>
            </a:lvl1pPr>
            <a:lvl2pPr marL="742950" indent="-285750">
              <a:defRPr>
                <a:solidFill>
                  <a:schemeClr val="tx1"/>
                </a:solidFill>
                <a:latin typeface="News Gothic MT"/>
              </a:defRPr>
            </a:lvl2pPr>
            <a:lvl3pPr marL="1143000" indent="-228600">
              <a:defRPr>
                <a:solidFill>
                  <a:schemeClr val="tx1"/>
                </a:solidFill>
                <a:latin typeface="News Gothic MT"/>
              </a:defRPr>
            </a:lvl3pPr>
            <a:lvl4pPr marL="1600200" indent="-228600">
              <a:defRPr>
                <a:solidFill>
                  <a:schemeClr val="tx1"/>
                </a:solidFill>
                <a:latin typeface="News Gothic MT"/>
              </a:defRPr>
            </a:lvl4pPr>
            <a:lvl5pPr marL="2057400" indent="-228600">
              <a:defRPr>
                <a:solidFill>
                  <a:schemeClr val="tx1"/>
                </a:solidFill>
                <a:latin typeface="News Gothic MT"/>
              </a:defRPr>
            </a:lvl5pPr>
            <a:lvl6pPr marL="2514600" indent="-228600" defTabSz="457200" fontAlgn="base">
              <a:spcBef>
                <a:spcPct val="0"/>
              </a:spcBef>
              <a:spcAft>
                <a:spcPct val="0"/>
              </a:spcAft>
              <a:defRPr>
                <a:solidFill>
                  <a:schemeClr val="tx1"/>
                </a:solidFill>
                <a:latin typeface="News Gothic MT"/>
              </a:defRPr>
            </a:lvl6pPr>
            <a:lvl7pPr marL="2971800" indent="-228600" defTabSz="457200" fontAlgn="base">
              <a:spcBef>
                <a:spcPct val="0"/>
              </a:spcBef>
              <a:spcAft>
                <a:spcPct val="0"/>
              </a:spcAft>
              <a:defRPr>
                <a:solidFill>
                  <a:schemeClr val="tx1"/>
                </a:solidFill>
                <a:latin typeface="News Gothic MT"/>
              </a:defRPr>
            </a:lvl7pPr>
            <a:lvl8pPr marL="3429000" indent="-228600" defTabSz="457200" fontAlgn="base">
              <a:spcBef>
                <a:spcPct val="0"/>
              </a:spcBef>
              <a:spcAft>
                <a:spcPct val="0"/>
              </a:spcAft>
              <a:defRPr>
                <a:solidFill>
                  <a:schemeClr val="tx1"/>
                </a:solidFill>
                <a:latin typeface="News Gothic MT"/>
              </a:defRPr>
            </a:lvl8pPr>
            <a:lvl9pPr marL="3886200" indent="-228600" defTabSz="457200" fontAlgn="base">
              <a:spcBef>
                <a:spcPct val="0"/>
              </a:spcBef>
              <a:spcAft>
                <a:spcPct val="0"/>
              </a:spcAft>
              <a:defRPr>
                <a:solidFill>
                  <a:schemeClr val="tx1"/>
                </a:solidFill>
                <a:latin typeface="News Gothic MT"/>
              </a:defRPr>
            </a:lvl9pPr>
          </a:lstStyle>
          <a:p>
            <a:r>
              <a:rPr lang="vi-VN" b="1" dirty="0">
                <a:latin typeface="Calibri" pitchFamily="34" charset="0"/>
              </a:rPr>
              <a:t>Cấp thấp:</a:t>
            </a:r>
          </a:p>
          <a:p>
            <a:r>
              <a:rPr lang="vi-VN" b="1" dirty="0">
                <a:latin typeface="Calibri" pitchFamily="34" charset="0"/>
              </a:rPr>
              <a:t>Vô cùng đặc biệt</a:t>
            </a:r>
            <a:endParaRPr lang="en-US" dirty="0">
              <a:latin typeface="Calibri" pitchFamily="34" charset="0"/>
            </a:endParaRPr>
          </a:p>
        </p:txBody>
      </p:sp>
    </p:spTree>
    <p:extLst>
      <p:ext uri="{BB962C8B-B14F-4D97-AF65-F5344CB8AC3E}">
        <p14:creationId xmlns:p14="http://schemas.microsoft.com/office/powerpoint/2010/main" val="3875347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732368" y="107951"/>
            <a:ext cx="10723033" cy="1065213"/>
          </a:xfrm>
        </p:spPr>
        <p:txBody>
          <a:bodyPr/>
          <a:lstStyle/>
          <a:p>
            <a:r>
              <a:rPr lang="en-US" dirty="0" err="1"/>
              <a:t>Sau</a:t>
            </a:r>
            <a:r>
              <a:rPr lang="en-US" dirty="0"/>
              <a:t> </a:t>
            </a:r>
            <a:r>
              <a:rPr lang="en-US" dirty="0" err="1"/>
              <a:t>cuộc</a:t>
            </a:r>
            <a:r>
              <a:rPr lang="en-US" dirty="0"/>
              <a:t> </a:t>
            </a:r>
            <a:r>
              <a:rPr lang="en-US" dirty="0" err="1"/>
              <a:t>phỏng</a:t>
            </a:r>
            <a:r>
              <a:rPr lang="en-US" dirty="0"/>
              <a:t> </a:t>
            </a:r>
            <a:r>
              <a:rPr lang="en-US" dirty="0" err="1"/>
              <a:t>vấn</a:t>
            </a:r>
            <a:endParaRPr lang="en-US" dirty="0" smtClean="0"/>
          </a:p>
        </p:txBody>
      </p:sp>
      <p:sp>
        <p:nvSpPr>
          <p:cNvPr id="33795" name="Content Placeholder 3"/>
          <p:cNvSpPr>
            <a:spLocks noGrp="1"/>
          </p:cNvSpPr>
          <p:nvPr>
            <p:ph idx="1"/>
          </p:nvPr>
        </p:nvSpPr>
        <p:spPr>
          <a:xfrm>
            <a:off x="732367" y="1201739"/>
            <a:ext cx="11101917" cy="498475"/>
          </a:xfrm>
        </p:spPr>
        <p:txBody>
          <a:bodyPr>
            <a:normAutofit/>
          </a:bodyPr>
          <a:lstStyle/>
          <a:p>
            <a:r>
              <a:rPr lang="vi-VN" sz="2400" dirty="0"/>
              <a:t>Chuẩn bị các ghi chú và gửi cho người được phỏng vấn để xác minh</a:t>
            </a:r>
            <a:endParaRPr lang="en-US" sz="2400" dirty="0" smtClean="0"/>
          </a:p>
        </p:txBody>
      </p:sp>
      <p:pic>
        <p:nvPicPr>
          <p:cNvPr id="5" name="Picture 2"/>
          <p:cNvPicPr>
            <a:picLocks noChangeAspect="1" noChangeArrowheads="1"/>
          </p:cNvPicPr>
          <p:nvPr/>
        </p:nvPicPr>
        <p:blipFill>
          <a:blip r:embed="rId2"/>
          <a:stretch>
            <a:fillRect/>
          </a:stretch>
        </p:blipFill>
        <p:spPr bwMode="auto">
          <a:xfrm>
            <a:off x="2237317" y="1806575"/>
            <a:ext cx="7630583" cy="4340225"/>
          </a:xfrm>
          <a:prstGeom prst="rect">
            <a:avLst/>
          </a:prstGeom>
          <a:noFill/>
          <a:ln w="9525">
            <a:solidFill>
              <a:schemeClr val="tx1"/>
            </a:solidFill>
            <a:miter lim="800000"/>
            <a:headEnd/>
            <a:tailEnd/>
          </a:ln>
          <a:effectLst>
            <a:outerShdw blurRad="63500" dist="38100" dir="2700000" algn="tl" rotWithShape="0">
              <a:srgbClr val="000000">
                <a:alpha val="39999"/>
              </a:srgbClr>
            </a:outerShdw>
          </a:effectLst>
        </p:spPr>
      </p:pic>
    </p:spTree>
    <p:extLst>
      <p:ext uri="{BB962C8B-B14F-4D97-AF65-F5344CB8AC3E}">
        <p14:creationId xmlns:p14="http://schemas.microsoft.com/office/powerpoint/2010/main" val="22754298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a:t>
            </a:r>
            <a:r>
              <a:rPr lang="en-US" dirty="0" err="1"/>
              <a:t>chung</a:t>
            </a:r>
            <a:r>
              <a:rPr lang="en-US" dirty="0"/>
              <a:t> (JAD)</a:t>
            </a:r>
            <a:endParaRPr lang="en-US" dirty="0" smtClean="0"/>
          </a:p>
        </p:txBody>
      </p:sp>
      <p:sp>
        <p:nvSpPr>
          <p:cNvPr id="34819" name="Content Placeholder 2"/>
          <p:cNvSpPr>
            <a:spLocks noGrp="1"/>
          </p:cNvSpPr>
          <p:nvPr>
            <p:ph idx="1"/>
          </p:nvPr>
        </p:nvSpPr>
        <p:spPr/>
        <p:txBody>
          <a:bodyPr>
            <a:normAutofit/>
          </a:bodyPr>
          <a:lstStyle/>
          <a:p>
            <a:r>
              <a:rPr lang="vi-VN" dirty="0"/>
              <a:t>Cuộc họp chung giữa nhà phân tích người dùng do một điều hành viên tổ chức</a:t>
            </a:r>
          </a:p>
          <a:p>
            <a:pPr lvl="1"/>
            <a:r>
              <a:rPr lang="vi-VN" dirty="0"/>
              <a:t>10 đến 20 người dùng</a:t>
            </a:r>
          </a:p>
          <a:p>
            <a:pPr lvl="1"/>
            <a:r>
              <a:rPr lang="vi-VN" dirty="0"/>
              <a:t>1 đến 2 người ghi chép nếu cần để ghi lại phiên</a:t>
            </a:r>
          </a:p>
          <a:p>
            <a:pPr lvl="1"/>
            <a:r>
              <a:rPr lang="vi-VN" dirty="0"/>
              <a:t>Thường trong một căn phòng được chuẩn bị đặc biệt</a:t>
            </a:r>
          </a:p>
          <a:p>
            <a:r>
              <a:rPr lang="vi-VN" dirty="0"/>
              <a:t>Các cuộc họp có thể được tổ chức dưới dạng điện tử và ẩn danh</a:t>
            </a:r>
          </a:p>
          <a:p>
            <a:pPr lvl="1"/>
            <a:r>
              <a:rPr lang="vi-VN" dirty="0"/>
              <a:t>Giảm sự cố trong cài đặt nhóm</a:t>
            </a:r>
          </a:p>
          <a:p>
            <a:pPr lvl="1"/>
            <a:r>
              <a:rPr lang="vi-VN" dirty="0"/>
              <a:t>Có thể được tổ chức từ xa</a:t>
            </a:r>
          </a:p>
          <a:p>
            <a:r>
              <a:rPr lang="vi-VN" dirty="0"/>
              <a:t>Các phiên đòi hỏi phải lập kế hoạch cẩn thận để thành công</a:t>
            </a:r>
          </a:p>
          <a:p>
            <a:pPr lvl="1"/>
            <a:r>
              <a:rPr lang="vi-VN" dirty="0"/>
              <a:t>Người dùng có thể phải mang theo tài liệu hoặc sách hướng dẫn sử dụng</a:t>
            </a:r>
          </a:p>
          <a:p>
            <a:pPr lvl="1"/>
            <a:r>
              <a:rPr lang="vi-VN" dirty="0"/>
              <a:t>Các quy tắc cơ bản cần được thiết lập</a:t>
            </a:r>
            <a:endParaRPr lang="en-US" dirty="0" smtClean="0"/>
          </a:p>
        </p:txBody>
      </p:sp>
    </p:spTree>
    <p:extLst>
      <p:ext uri="{BB962C8B-B14F-4D97-AF65-F5344CB8AC3E}">
        <p14:creationId xmlns:p14="http://schemas.microsoft.com/office/powerpoint/2010/main" val="1601465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err="1"/>
              <a:t>Bảng</a:t>
            </a:r>
            <a:r>
              <a:rPr lang="en-US" dirty="0"/>
              <a:t> </a:t>
            </a:r>
            <a:r>
              <a:rPr lang="en-US" dirty="0" err="1"/>
              <a:t>câu</a:t>
            </a:r>
            <a:r>
              <a:rPr lang="en-US" dirty="0"/>
              <a:t> </a:t>
            </a:r>
            <a:r>
              <a:rPr lang="en-US" dirty="0" err="1"/>
              <a:t>hỏi</a:t>
            </a:r>
            <a:endParaRPr lang="en-US" dirty="0" smtClean="0"/>
          </a:p>
        </p:txBody>
      </p:sp>
      <p:sp>
        <p:nvSpPr>
          <p:cNvPr id="35843" name="Content Placeholder 2"/>
          <p:cNvSpPr>
            <a:spLocks noGrp="1"/>
          </p:cNvSpPr>
          <p:nvPr>
            <p:ph idx="1"/>
          </p:nvPr>
        </p:nvSpPr>
        <p:spPr/>
        <p:txBody>
          <a:bodyPr/>
          <a:lstStyle/>
          <a:p>
            <a:r>
              <a:rPr lang="vi-VN" dirty="0"/>
              <a:t>Một bộ câu hỏi bằng văn bản được sử dụng để lấy thông tin từ các cá nhân</a:t>
            </a:r>
          </a:p>
          <a:p>
            <a:r>
              <a:rPr lang="vi-VN" dirty="0"/>
              <a:t>Có thể là giấy hoặc điện tử (ví dụ: dựa trên web)</a:t>
            </a:r>
          </a:p>
          <a:p>
            <a:r>
              <a:rPr lang="vi-VN" dirty="0"/>
              <a:t>Sử dụng phổ biến:</a:t>
            </a:r>
          </a:p>
          <a:p>
            <a:pPr lvl="1"/>
            <a:r>
              <a:rPr lang="vi-VN" dirty="0"/>
              <a:t>Số lượng lớn người</a:t>
            </a:r>
          </a:p>
          <a:p>
            <a:pPr lvl="1"/>
            <a:r>
              <a:rPr lang="vi-VN" dirty="0"/>
              <a:t>Cần cả thông tin và ý kiến</a:t>
            </a:r>
          </a:p>
          <a:p>
            <a:pPr lvl="1"/>
            <a:r>
              <a:rPr lang="vi-VN" dirty="0"/>
              <a:t>Khi thiết kế để sử dụng bên ngoài tổ chức (khách hàng, nhà cung cấp, v.v.)</a:t>
            </a:r>
          </a:p>
          <a:p>
            <a:r>
              <a:rPr lang="vi-VN" dirty="0"/>
              <a:t>Tỷ lệ phản hồi điển hình: &lt;50% (giấy); &lt;30% (Web)</a:t>
            </a:r>
            <a:endParaRPr lang="en-US" dirty="0" smtClean="0"/>
          </a:p>
        </p:txBody>
      </p:sp>
    </p:spTree>
    <p:extLst>
      <p:ext uri="{BB962C8B-B14F-4D97-AF65-F5344CB8AC3E}">
        <p14:creationId xmlns:p14="http://schemas.microsoft.com/office/powerpoint/2010/main" val="355644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732368" y="107950"/>
            <a:ext cx="10723033" cy="1011238"/>
          </a:xfrm>
        </p:spPr>
        <p:txBody>
          <a:bodyPr lIns="92075" tIns="46038" rIns="92075" bIns="46038"/>
          <a:lstStyle/>
          <a:p>
            <a:r>
              <a:rPr lang="vi-VN" dirty="0"/>
              <a:t>Các bước lập bảng câu hỏi</a:t>
            </a:r>
            <a:endParaRPr lang="en-US" dirty="0" smtClean="0"/>
          </a:p>
        </p:txBody>
      </p:sp>
      <p:sp>
        <p:nvSpPr>
          <p:cNvPr id="36867" name="Content Placeholder 4"/>
          <p:cNvSpPr>
            <a:spLocks noGrp="1"/>
          </p:cNvSpPr>
          <p:nvPr>
            <p:ph idx="1"/>
          </p:nvPr>
        </p:nvSpPr>
        <p:spPr>
          <a:xfrm>
            <a:off x="732368" y="1366838"/>
            <a:ext cx="10723033" cy="4729162"/>
          </a:xfrm>
        </p:spPr>
        <p:txBody>
          <a:bodyPr/>
          <a:lstStyle/>
          <a:p>
            <a:pPr>
              <a:spcBef>
                <a:spcPct val="0"/>
              </a:spcBef>
            </a:pPr>
            <a:r>
              <a:rPr lang="vi-VN" sz="2500" dirty="0"/>
              <a:t>Chọn những người tham gia</a:t>
            </a:r>
          </a:p>
          <a:p>
            <a:pPr lvl="1">
              <a:spcBef>
                <a:spcPct val="0"/>
              </a:spcBef>
            </a:pPr>
            <a:r>
              <a:rPr lang="vi-VN" sz="2100" dirty="0"/>
              <a:t>Xác định dân số</a:t>
            </a:r>
          </a:p>
          <a:p>
            <a:pPr lvl="1">
              <a:spcBef>
                <a:spcPct val="0"/>
              </a:spcBef>
            </a:pPr>
            <a:r>
              <a:rPr lang="vi-VN" sz="2100" dirty="0"/>
              <a:t>Sử dụng các mẫu đại diện cho các quần thể lớn</a:t>
            </a:r>
          </a:p>
          <a:p>
            <a:pPr>
              <a:spcBef>
                <a:spcPct val="0"/>
              </a:spcBef>
            </a:pPr>
            <a:r>
              <a:rPr lang="vi-VN" sz="2500" dirty="0"/>
              <a:t>Thiết kế bảng câu hỏi</a:t>
            </a:r>
          </a:p>
          <a:p>
            <a:pPr lvl="1">
              <a:spcBef>
                <a:spcPct val="0"/>
              </a:spcBef>
            </a:pPr>
            <a:r>
              <a:rPr lang="vi-VN" sz="2100" dirty="0"/>
              <a:t>Lựa chọn câu hỏi cẩn thận</a:t>
            </a:r>
          </a:p>
          <a:p>
            <a:pPr lvl="1">
              <a:spcBef>
                <a:spcPct val="0"/>
              </a:spcBef>
            </a:pPr>
            <a:r>
              <a:rPr lang="vi-VN" sz="2100" dirty="0"/>
              <a:t>Loại bỏ sự mơ hồ</a:t>
            </a:r>
          </a:p>
          <a:p>
            <a:pPr>
              <a:spcBef>
                <a:spcPct val="0"/>
              </a:spcBef>
            </a:pPr>
            <a:r>
              <a:rPr lang="vi-VN" sz="2500" dirty="0"/>
              <a:t>Quản lý bảng câu hỏi</a:t>
            </a:r>
          </a:p>
          <a:p>
            <a:pPr lvl="1">
              <a:spcBef>
                <a:spcPct val="0"/>
              </a:spcBef>
            </a:pPr>
            <a:r>
              <a:rPr lang="vi-VN" sz="2100" dirty="0"/>
              <a:t>Làm việc để có được tỷ lệ phản hồi tốt</a:t>
            </a:r>
          </a:p>
          <a:p>
            <a:pPr lvl="1">
              <a:spcBef>
                <a:spcPct val="0"/>
              </a:spcBef>
            </a:pPr>
            <a:r>
              <a:rPr lang="vi-VN" sz="2100" dirty="0"/>
              <a:t>Cung cấp ưu đãi (ví dụ: một cây bút miễn phí)</a:t>
            </a:r>
          </a:p>
          <a:p>
            <a:pPr>
              <a:spcBef>
                <a:spcPct val="0"/>
              </a:spcBef>
            </a:pPr>
            <a:r>
              <a:rPr lang="vi-VN" sz="2500" dirty="0"/>
              <a:t>Theo dõi bảng câu hỏi</a:t>
            </a:r>
          </a:p>
          <a:p>
            <a:pPr lvl="1">
              <a:spcBef>
                <a:spcPct val="0"/>
              </a:spcBef>
            </a:pPr>
            <a:r>
              <a:rPr lang="vi-VN" sz="2100" dirty="0"/>
              <a:t>Gửi kết quả cho người tham gia</a:t>
            </a:r>
          </a:p>
          <a:p>
            <a:pPr lvl="1">
              <a:spcBef>
                <a:spcPct val="0"/>
              </a:spcBef>
            </a:pPr>
            <a:r>
              <a:rPr lang="vi-VN" sz="2100" dirty="0"/>
              <a:t>Gửi lời cảm ơn</a:t>
            </a:r>
            <a:endParaRPr lang="en-US" sz="1600" dirty="0" smtClean="0"/>
          </a:p>
        </p:txBody>
      </p:sp>
    </p:spTree>
    <p:extLst>
      <p:ext uri="{BB962C8B-B14F-4D97-AF65-F5344CB8AC3E}">
        <p14:creationId xmlns:p14="http://schemas.microsoft.com/office/powerpoint/2010/main" val="2615359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075267" y="204788"/>
            <a:ext cx="10096500" cy="990600"/>
          </a:xfrm>
        </p:spPr>
        <p:txBody>
          <a:bodyPr/>
          <a:lstStyle/>
          <a:p>
            <a:r>
              <a:rPr lang="en-US" dirty="0" err="1"/>
              <a:t>Thiết</a:t>
            </a:r>
            <a:r>
              <a:rPr lang="en-US" dirty="0"/>
              <a:t> </a:t>
            </a:r>
            <a:r>
              <a:rPr lang="en-US" dirty="0" err="1"/>
              <a:t>kế</a:t>
            </a:r>
            <a:r>
              <a:rPr lang="en-US" dirty="0"/>
              <a:t> </a:t>
            </a:r>
            <a:r>
              <a:rPr lang="en-US" dirty="0" err="1"/>
              <a:t>bảng</a:t>
            </a:r>
            <a:r>
              <a:rPr lang="en-US" dirty="0"/>
              <a:t> </a:t>
            </a:r>
            <a:r>
              <a:rPr lang="en-US" dirty="0" err="1"/>
              <a:t>câu</a:t>
            </a:r>
            <a:r>
              <a:rPr lang="en-US" dirty="0"/>
              <a:t> </a:t>
            </a:r>
            <a:r>
              <a:rPr lang="en-US" dirty="0" err="1"/>
              <a:t>hỏi</a:t>
            </a:r>
            <a:r>
              <a:rPr lang="en-US" dirty="0"/>
              <a:t> </a:t>
            </a:r>
            <a:r>
              <a:rPr lang="en-US" dirty="0" err="1"/>
              <a:t>tốt</a:t>
            </a:r>
            <a:endParaRPr lang="en-US" dirty="0" smtClean="0"/>
          </a:p>
        </p:txBody>
      </p:sp>
      <p:sp>
        <p:nvSpPr>
          <p:cNvPr id="49155" name="Content Placeholder 4"/>
          <p:cNvSpPr>
            <a:spLocks noGrp="1"/>
          </p:cNvSpPr>
          <p:nvPr>
            <p:ph idx="1"/>
          </p:nvPr>
        </p:nvSpPr>
        <p:spPr>
          <a:xfrm>
            <a:off x="1828801" y="1333500"/>
            <a:ext cx="9751484" cy="4637088"/>
          </a:xfrm>
        </p:spPr>
        <p:txBody>
          <a:bodyPr>
            <a:normAutofit/>
          </a:bodyPr>
          <a:lstStyle/>
          <a:p>
            <a:pPr marL="348375" indent="-348375">
              <a:spcBef>
                <a:spcPts val="600"/>
              </a:spcBef>
              <a:spcAft>
                <a:spcPts val="600"/>
              </a:spcAft>
              <a:defRPr/>
            </a:pPr>
            <a:r>
              <a:rPr lang="vi-VN" sz="2500" dirty="0">
                <a:ea typeface="ＭＳ Ｐゴシック" pitchFamily="-107" charset="-128"/>
              </a:rPr>
              <a:t>Bắt đầu bằng những câu hỏi không đe dọa và thú vị</a:t>
            </a:r>
          </a:p>
          <a:p>
            <a:pPr marL="348375" indent="-348375">
              <a:spcBef>
                <a:spcPts val="600"/>
              </a:spcBef>
              <a:spcAft>
                <a:spcPts val="600"/>
              </a:spcAft>
              <a:defRPr/>
            </a:pPr>
            <a:r>
              <a:rPr lang="vi-VN" sz="2500" dirty="0">
                <a:ea typeface="ＭＳ Ｐゴシック" pitchFamily="-107" charset="-128"/>
              </a:rPr>
              <a:t>Nhóm các mục thành các phần mạch lạc hợp lý</a:t>
            </a:r>
          </a:p>
          <a:p>
            <a:pPr marL="348375" indent="-348375">
              <a:spcBef>
                <a:spcPts val="600"/>
              </a:spcBef>
              <a:spcAft>
                <a:spcPts val="600"/>
              </a:spcAft>
              <a:defRPr/>
            </a:pPr>
            <a:r>
              <a:rPr lang="vi-VN" sz="2500" dirty="0">
                <a:ea typeface="ＭＳ Ｐゴシック" pitchFamily="-107" charset="-128"/>
              </a:rPr>
              <a:t>Không có mục quan trọng nào ở cuối</a:t>
            </a:r>
          </a:p>
          <a:p>
            <a:pPr marL="348375" indent="-348375">
              <a:spcBef>
                <a:spcPts val="600"/>
              </a:spcBef>
              <a:spcAft>
                <a:spcPts val="600"/>
              </a:spcAft>
              <a:defRPr/>
            </a:pPr>
            <a:r>
              <a:rPr lang="vi-VN" sz="2500" dirty="0">
                <a:ea typeface="ＭＳ Ｐゴシック" pitchFamily="-107" charset="-128"/>
              </a:rPr>
              <a:t>Không chèn lên một trang có quá nhiều mục</a:t>
            </a:r>
          </a:p>
          <a:p>
            <a:pPr marL="348375" indent="-348375">
              <a:spcBef>
                <a:spcPts val="600"/>
              </a:spcBef>
              <a:spcAft>
                <a:spcPts val="600"/>
              </a:spcAft>
              <a:defRPr/>
            </a:pPr>
            <a:r>
              <a:rPr lang="vi-VN" sz="2500" dirty="0">
                <a:ea typeface="ＭＳ Ｐゴシック" pitchFamily="-107" charset="-128"/>
              </a:rPr>
              <a:t>Tránh viết tắt</a:t>
            </a:r>
          </a:p>
          <a:p>
            <a:pPr marL="348375" indent="-348375">
              <a:spcBef>
                <a:spcPts val="600"/>
              </a:spcBef>
              <a:spcAft>
                <a:spcPts val="600"/>
              </a:spcAft>
              <a:defRPr/>
            </a:pPr>
            <a:r>
              <a:rPr lang="vi-VN" sz="2500" dirty="0">
                <a:ea typeface="ＭＳ Ｐゴシック" pitchFamily="-107" charset="-128"/>
              </a:rPr>
              <a:t>Tránh các mục hoặc thuật ngữ thiên vị hoặc gợi ý</a:t>
            </a:r>
          </a:p>
          <a:p>
            <a:pPr marL="348375" indent="-348375">
              <a:spcBef>
                <a:spcPts val="600"/>
              </a:spcBef>
              <a:spcAft>
                <a:spcPts val="600"/>
              </a:spcAft>
              <a:defRPr/>
            </a:pPr>
            <a:r>
              <a:rPr lang="vi-VN" sz="2500" dirty="0">
                <a:ea typeface="ＭＳ Ｐゴシック" pitchFamily="-107" charset="-128"/>
              </a:rPr>
              <a:t>Đánh số câu hỏi để tránh nhầm lẫn</a:t>
            </a:r>
          </a:p>
          <a:p>
            <a:pPr marL="348375" indent="-348375">
              <a:spcBef>
                <a:spcPts val="600"/>
              </a:spcBef>
              <a:spcAft>
                <a:spcPts val="600"/>
              </a:spcAft>
              <a:defRPr/>
            </a:pPr>
            <a:r>
              <a:rPr lang="vi-VN" sz="2500" dirty="0">
                <a:ea typeface="ＭＳ Ｐゴシック" pitchFamily="-107" charset="-128"/>
              </a:rPr>
              <a:t>Tốt nhất để xác định các câu hỏi khó hiểu</a:t>
            </a:r>
          </a:p>
          <a:p>
            <a:pPr marL="348375" indent="-348375">
              <a:spcBef>
                <a:spcPts val="600"/>
              </a:spcBef>
              <a:spcAft>
                <a:spcPts val="600"/>
              </a:spcAft>
              <a:defRPr/>
            </a:pPr>
            <a:r>
              <a:rPr lang="vi-VN" sz="2500" dirty="0">
                <a:ea typeface="ＭＳ Ｐゴシック" pitchFamily="-107" charset="-128"/>
              </a:rPr>
              <a:t>Cung cấp ẩn danh cho người trả lời</a:t>
            </a:r>
            <a:endParaRPr lang="en-US" sz="2500" dirty="0">
              <a:ea typeface="ＭＳ Ｐゴシック" pitchFamily="-107" charset="-128"/>
            </a:endParaRPr>
          </a:p>
        </p:txBody>
      </p:sp>
    </p:spTree>
    <p:extLst>
      <p:ext uri="{BB962C8B-B14F-4D97-AF65-F5344CB8AC3E}">
        <p14:creationId xmlns:p14="http://schemas.microsoft.com/office/powerpoint/2010/main" val="1855668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tài</a:t>
            </a:r>
            <a:r>
              <a:rPr lang="en-US" dirty="0"/>
              <a:t> </a:t>
            </a:r>
            <a:r>
              <a:rPr lang="en-US" dirty="0" err="1"/>
              <a:t>liệu</a:t>
            </a:r>
            <a:endParaRPr lang="en-US" dirty="0" smtClean="0"/>
          </a:p>
        </p:txBody>
      </p:sp>
      <p:sp>
        <p:nvSpPr>
          <p:cNvPr id="38915" name="Content Placeholder 2"/>
          <p:cNvSpPr>
            <a:spLocks noGrp="1"/>
          </p:cNvSpPr>
          <p:nvPr>
            <p:ph idx="1"/>
          </p:nvPr>
        </p:nvSpPr>
        <p:spPr>
          <a:xfrm>
            <a:off x="1534584" y="1600200"/>
            <a:ext cx="9711267" cy="4056063"/>
          </a:xfrm>
        </p:spPr>
        <p:txBody>
          <a:bodyPr/>
          <a:lstStyle/>
          <a:p>
            <a:r>
              <a:rPr lang="vi-VN" dirty="0"/>
              <a:t>Cung cấp thông tin về hệ thống "nguyên trạng"</a:t>
            </a:r>
          </a:p>
          <a:p>
            <a:r>
              <a:rPr lang="vi-VN" dirty="0"/>
              <a:t>Xem lại các tài liệu kỹ thuật khi có</a:t>
            </a:r>
          </a:p>
          <a:p>
            <a:r>
              <a:rPr lang="vi-VN" dirty="0"/>
              <a:t>Xem lại các tài liệu người dùng điển hình:</a:t>
            </a:r>
          </a:p>
          <a:p>
            <a:r>
              <a:rPr lang="vi-VN" dirty="0"/>
              <a:t>Các hình thức</a:t>
            </a:r>
          </a:p>
          <a:p>
            <a:r>
              <a:rPr lang="vi-VN" dirty="0"/>
              <a:t>Báo cáo</a:t>
            </a:r>
          </a:p>
          <a:p>
            <a:r>
              <a:rPr lang="vi-VN" dirty="0"/>
              <a:t>Sổ tay chính sách</a:t>
            </a:r>
          </a:p>
          <a:p>
            <a:r>
              <a:rPr lang="vi-VN" dirty="0"/>
              <a:t>Tìm kiếm sự bổ sung của người dùng vào biểu mẫu</a:t>
            </a:r>
          </a:p>
          <a:p>
            <a:r>
              <a:rPr lang="vi-VN" dirty="0"/>
              <a:t>Tìm kiếm các phần tử biểu mẫu không sử dụng</a:t>
            </a:r>
            <a:endParaRPr lang="en-US" dirty="0" smtClean="0"/>
          </a:p>
        </p:txBody>
      </p:sp>
    </p:spTree>
    <p:extLst>
      <p:ext uri="{BB962C8B-B14F-4D97-AF65-F5344CB8AC3E}">
        <p14:creationId xmlns:p14="http://schemas.microsoft.com/office/powerpoint/2010/main" val="2201286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err="1"/>
              <a:t>Quan</a:t>
            </a:r>
            <a:r>
              <a:rPr lang="en-US" dirty="0"/>
              <a:t> </a:t>
            </a:r>
            <a:r>
              <a:rPr lang="en-US" dirty="0" err="1"/>
              <a:t>sát</a:t>
            </a:r>
            <a:endParaRPr lang="en-US" dirty="0" smtClean="0"/>
          </a:p>
        </p:txBody>
      </p:sp>
      <p:sp>
        <p:nvSpPr>
          <p:cNvPr id="39939" name="Content Placeholder 2"/>
          <p:cNvSpPr>
            <a:spLocks noGrp="1"/>
          </p:cNvSpPr>
          <p:nvPr>
            <p:ph idx="1"/>
          </p:nvPr>
        </p:nvSpPr>
        <p:spPr/>
        <p:txBody>
          <a:bodyPr/>
          <a:lstStyle/>
          <a:p>
            <a:r>
              <a:rPr lang="vi-VN" sz="2500" dirty="0"/>
              <a:t>Người dùng / người quản lý thường không nhớ mọi thứ họ làm</a:t>
            </a:r>
          </a:p>
          <a:p>
            <a:r>
              <a:rPr lang="vi-VN" sz="2500" dirty="0"/>
              <a:t>Kiểm tra tính hợp lệ của thông tin được thu thập theo những cách khác</a:t>
            </a:r>
          </a:p>
          <a:p>
            <a:r>
              <a:rPr lang="vi-VN" sz="2500" dirty="0"/>
              <a:t>Hành vi có thể thay đổi khi mọi người bị theo dõi</a:t>
            </a:r>
          </a:p>
          <a:p>
            <a:pPr lvl="1"/>
            <a:r>
              <a:rPr lang="vi-VN" sz="2100" dirty="0"/>
              <a:t>Người lao động có xu hướng rất cẩn thận khi theo dõi</a:t>
            </a:r>
          </a:p>
          <a:p>
            <a:pPr lvl="1"/>
            <a:r>
              <a:rPr lang="vi-VN" sz="2100" dirty="0"/>
              <a:t>Giữ một cấu hình thấp</a:t>
            </a:r>
          </a:p>
          <a:p>
            <a:pPr lvl="1"/>
            <a:r>
              <a:rPr lang="vi-VN" sz="2100" dirty="0"/>
              <a:t>Cố gắng không làm gián đoạn hoặc ảnh hưởng đến người lao động</a:t>
            </a:r>
          </a:p>
          <a:p>
            <a:r>
              <a:rPr lang="vi-VN" sz="2500" dirty="0"/>
              <a:t>Hãy cẩn thận để không bỏ qua các hoạt động định kỳ</a:t>
            </a:r>
          </a:p>
          <a:p>
            <a:pPr lvl="1"/>
            <a:r>
              <a:rPr lang="vi-VN" sz="2100" dirty="0"/>
              <a:t>Hàng tuần… Hàng tháng… Hàng năm</a:t>
            </a:r>
            <a:endParaRPr lang="en-US" dirty="0" smtClean="0"/>
          </a:p>
        </p:txBody>
      </p:sp>
    </p:spTree>
    <p:extLst>
      <p:ext uri="{BB962C8B-B14F-4D97-AF65-F5344CB8AC3E}">
        <p14:creationId xmlns:p14="http://schemas.microsoft.com/office/powerpoint/2010/main" val="1907906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447800" y="184151"/>
            <a:ext cx="10414000" cy="1060449"/>
          </a:xfrm>
        </p:spPr>
        <p:txBody>
          <a:bodyPr>
            <a:normAutofit/>
          </a:bodyPr>
          <a:lstStyle/>
          <a:p>
            <a:r>
              <a:rPr lang="en-US" sz="3200" dirty="0" err="1"/>
              <a:t>Các</a:t>
            </a:r>
            <a:r>
              <a:rPr lang="en-US" sz="3200" dirty="0"/>
              <a:t> </a:t>
            </a:r>
            <a:r>
              <a:rPr lang="en-US" sz="3200" dirty="0" err="1"/>
              <a:t>kỹ</a:t>
            </a:r>
            <a:r>
              <a:rPr lang="en-US" sz="3200" dirty="0"/>
              <a:t> </a:t>
            </a:r>
            <a:r>
              <a:rPr lang="en-US" sz="3200" dirty="0" err="1"/>
              <a:t>thuật</a:t>
            </a:r>
            <a:r>
              <a:rPr lang="en-US" sz="3200" dirty="0"/>
              <a:t> </a:t>
            </a:r>
            <a:r>
              <a:rPr lang="en-US" sz="3200" dirty="0" err="1"/>
              <a:t>thu</a:t>
            </a:r>
            <a:r>
              <a:rPr lang="en-US" sz="3200" dirty="0"/>
              <a:t> </a:t>
            </a:r>
            <a:r>
              <a:rPr lang="en-US" sz="3200" dirty="0" err="1"/>
              <a:t>thập</a:t>
            </a:r>
            <a:r>
              <a:rPr lang="en-US" sz="3200" dirty="0"/>
              <a:t> </a:t>
            </a:r>
            <a:r>
              <a:rPr lang="en-US" sz="3200" dirty="0" err="1"/>
              <a:t>yêu</a:t>
            </a:r>
            <a:r>
              <a:rPr lang="en-US" sz="3200" dirty="0"/>
              <a:t> </a:t>
            </a:r>
            <a:r>
              <a:rPr lang="en-US" sz="3200" dirty="0" err="1"/>
              <a:t>cầu</a:t>
            </a:r>
            <a:r>
              <a:rPr lang="en-US" sz="3200" dirty="0"/>
              <a:t> so </a:t>
            </a:r>
            <a:r>
              <a:rPr lang="en-US" sz="3200" dirty="0" err="1"/>
              <a:t>sánh</a:t>
            </a:r>
            <a:endParaRPr lang="en-US" sz="3200" dirty="0" smtClean="0"/>
          </a:p>
        </p:txBody>
      </p:sp>
      <p:sp>
        <p:nvSpPr>
          <p:cNvPr id="40963" name="Content Placeholder 4"/>
          <p:cNvSpPr>
            <a:spLocks noGrp="1"/>
          </p:cNvSpPr>
          <p:nvPr>
            <p:ph idx="1"/>
          </p:nvPr>
        </p:nvSpPr>
        <p:spPr>
          <a:xfrm>
            <a:off x="732368" y="1600200"/>
            <a:ext cx="10723033" cy="1358900"/>
          </a:xfrm>
        </p:spPr>
        <p:txBody>
          <a:bodyPr>
            <a:normAutofit lnSpcReduction="10000"/>
          </a:bodyPr>
          <a:lstStyle/>
          <a:p>
            <a:r>
              <a:rPr lang="vi-VN" dirty="0"/>
              <a:t>Có thể sử dụng kết hợp nhiều kỹ thuật</a:t>
            </a:r>
          </a:p>
          <a:p>
            <a:r>
              <a:rPr lang="vi-VN" dirty="0"/>
              <a:t>Phân tích &amp; quan sát tài liệu yêu cầu ít đào tạo; Các phiên JAD có thể rất khó khăn</a:t>
            </a:r>
            <a:endParaRPr lang="en-US" dirty="0" smtClean="0"/>
          </a:p>
        </p:txBody>
      </p:sp>
      <p:pic>
        <p:nvPicPr>
          <p:cNvPr id="40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1" y="3200400"/>
            <a:ext cx="10951633"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5393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err="1"/>
              <a:t>Kỹ</a:t>
            </a:r>
            <a:r>
              <a:rPr lang="en-US" dirty="0"/>
              <a:t> </a:t>
            </a:r>
            <a:r>
              <a:rPr lang="en-US" dirty="0" err="1"/>
              <a:t>thuật</a:t>
            </a:r>
            <a:r>
              <a:rPr lang="en-US" dirty="0"/>
              <a:t> </a:t>
            </a:r>
            <a:r>
              <a:rPr lang="en-US" dirty="0" err="1"/>
              <a:t>thay</a:t>
            </a:r>
            <a:r>
              <a:rPr lang="en-US" dirty="0"/>
              <a:t> </a:t>
            </a:r>
            <a:r>
              <a:rPr lang="en-US" dirty="0" err="1"/>
              <a:t>thế</a:t>
            </a:r>
            <a:endParaRPr lang="en-US" dirty="0" smtClean="0"/>
          </a:p>
        </p:txBody>
      </p:sp>
      <p:sp>
        <p:nvSpPr>
          <p:cNvPr id="41987" name="Content Placeholder 2"/>
          <p:cNvSpPr>
            <a:spLocks noGrp="1"/>
          </p:cNvSpPr>
          <p:nvPr>
            <p:ph idx="1"/>
          </p:nvPr>
        </p:nvSpPr>
        <p:spPr/>
        <p:txBody>
          <a:bodyPr>
            <a:normAutofit/>
          </a:bodyPr>
          <a:lstStyle/>
          <a:p>
            <a:r>
              <a:rPr lang="vi-VN" dirty="0"/>
              <a:t>Bản đồ khái niệm</a:t>
            </a:r>
          </a:p>
          <a:p>
            <a:pPr lvl="1"/>
            <a:r>
              <a:rPr lang="vi-VN" dirty="0"/>
              <a:t>Biểu diễn mối quan hệ có ý nghĩa giữa các khái niệm</a:t>
            </a:r>
          </a:p>
          <a:p>
            <a:pPr lvl="1"/>
            <a:r>
              <a:rPr lang="vi-VN" dirty="0"/>
              <a:t>Tập trung các cá nhân vào một số lượng nhỏ các ý tưởng chính</a:t>
            </a:r>
          </a:p>
          <a:p>
            <a:r>
              <a:rPr lang="vi-VN" dirty="0"/>
              <a:t>Thẻ câu chuyện &amp; danh sách nhiệm vụ</a:t>
            </a:r>
          </a:p>
          <a:p>
            <a:pPr lvl="1"/>
            <a:r>
              <a:rPr lang="vi-VN" dirty="0"/>
              <a:t>Liên kết với các phương pháp phát triển nhanh</a:t>
            </a:r>
          </a:p>
          <a:p>
            <a:pPr lvl="1"/>
            <a:r>
              <a:rPr lang="vi-VN" dirty="0"/>
              <a:t>Thẻ tập tin với một yêu cầu duy nhất</a:t>
            </a:r>
          </a:p>
          <a:p>
            <a:pPr lvl="1"/>
            <a:r>
              <a:rPr lang="vi-VN" dirty="0"/>
              <a:t>Mỗi yêu cầu được thảo luận</a:t>
            </a:r>
          </a:p>
          <a:p>
            <a:pPr lvl="2"/>
            <a:r>
              <a:rPr lang="vi-VN" dirty="0"/>
              <a:t>Cần bao nhiêu nỗ lực để thực hiện nó</a:t>
            </a:r>
          </a:p>
          <a:p>
            <a:pPr lvl="2"/>
            <a:r>
              <a:rPr lang="vi-VN" dirty="0"/>
              <a:t>Một danh sách nhiệm vụ được tạo cho mỗi yêu cầu (câu chuyện)</a:t>
            </a:r>
          </a:p>
          <a:p>
            <a:pPr lvl="2"/>
            <a:r>
              <a:rPr lang="vi-VN" dirty="0"/>
              <a:t>Các yêu cầu lớn có thể được chia thành các phần nhỏ hơn</a:t>
            </a:r>
            <a:endParaRPr lang="en-US" dirty="0" smtClean="0"/>
          </a:p>
        </p:txBody>
      </p:sp>
    </p:spTree>
    <p:extLst>
      <p:ext uri="{BB962C8B-B14F-4D97-AF65-F5344CB8AC3E}">
        <p14:creationId xmlns:p14="http://schemas.microsoft.com/office/powerpoint/2010/main" val="4151538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Shape 97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3</a:t>
            </a:fld>
            <a:endParaRPr sz="1800">
              <a:solidFill>
                <a:srgbClr val="CC0000"/>
              </a:solidFill>
            </a:endParaRPr>
          </a:p>
        </p:txBody>
      </p:sp>
      <p:sp>
        <p:nvSpPr>
          <p:cNvPr id="979" name="Shape 979"/>
          <p:cNvSpPr>
            <a:spLocks noGrp="1"/>
          </p:cNvSpPr>
          <p:nvPr>
            <p:ph type="title"/>
          </p:nvPr>
        </p:nvSpPr>
        <p:spPr>
          <a:prstGeom prst="rect">
            <a:avLst/>
          </a:prstGeom>
        </p:spPr>
        <p:txBody>
          <a:bodyPr/>
          <a:lstStyle/>
          <a:p>
            <a:pPr lvl="0">
              <a:defRPr sz="1800" b="0"/>
            </a:pPr>
            <a:r>
              <a:rPr lang="vi-VN" sz="2700" b="1" dirty="0"/>
              <a:t>Hoạt động phát triển phần mềm</a:t>
            </a:r>
            <a:endParaRPr sz="2700" b="1" dirty="0"/>
          </a:p>
        </p:txBody>
      </p:sp>
      <p:grpSp>
        <p:nvGrpSpPr>
          <p:cNvPr id="2" name="Group 1"/>
          <p:cNvGrpSpPr/>
          <p:nvPr/>
        </p:nvGrpSpPr>
        <p:grpSpPr>
          <a:xfrm>
            <a:off x="1727676" y="1270234"/>
            <a:ext cx="8736647" cy="5363849"/>
            <a:chOff x="1727677" y="927334"/>
            <a:chExt cx="8736647" cy="5363849"/>
          </a:xfrm>
        </p:grpSpPr>
        <p:sp>
          <p:nvSpPr>
            <p:cNvPr id="980" name="Shape 980"/>
            <p:cNvSpPr/>
            <p:nvPr/>
          </p:nvSpPr>
          <p:spPr>
            <a:xfrm>
              <a:off x="4714968" y="927334"/>
              <a:ext cx="2762064" cy="1642505"/>
            </a:xfrm>
            <a:prstGeom prst="roundRect">
              <a:avLst>
                <a:gd name="adj" fmla="val 8155"/>
              </a:avLst>
            </a:prstGeom>
            <a:solidFill>
              <a:srgbClr val="00F900">
                <a:alpha val="35000"/>
              </a:srgbClr>
            </a:solidFill>
            <a:ln w="6350">
              <a:solidFill>
                <a:srgbClr val="000000">
                  <a:alpha val="35000"/>
                </a:srgbClr>
              </a:solidFill>
              <a:round/>
            </a:ln>
            <a:extLst>
              <a:ext uri="{C572A759-6A51-4108-AA02-DFA0A04FC94B}">
                <ma14:wrappingTextBoxFlag xmlns:ma14="http://schemas.microsoft.com/office/mac/drawingml/2011/main" xmlns="" val="1"/>
              </a:ext>
            </a:extLst>
          </p:spPr>
          <p:txBody>
            <a:bodyPr lIns="0" tIns="0" rIns="0" bIns="0" anchor="ctr"/>
            <a:lstStyle/>
            <a:p>
              <a:pPr lvl="0" algn="ctr">
                <a:defRPr sz="1800">
                  <a:uFillTx/>
                </a:defRPr>
              </a:pPr>
              <a:r>
                <a:rPr lang="vi-VN" sz="2000" dirty="0">
                  <a:uFill>
                    <a:solidFill/>
                  </a:uFill>
                  <a:latin typeface="Gill Sans SemiBold"/>
                  <a:ea typeface="Gill Sans SemiBold"/>
                  <a:cs typeface="Gill Sans SemiBold"/>
                  <a:sym typeface="Gill Sans SemiBold"/>
                </a:rPr>
                <a:t>Phân tích</a:t>
              </a:r>
            </a:p>
            <a:p>
              <a:pPr lvl="0" algn="ctr">
                <a:defRPr sz="1800">
                  <a:uFillTx/>
                </a:defRPr>
              </a:pPr>
              <a:endParaRPr lang="vi-VN" sz="2000" dirty="0">
                <a:uFill>
                  <a:solidFill/>
                </a:uFill>
                <a:latin typeface="Gill Sans SemiBold"/>
                <a:ea typeface="Gill Sans SemiBold"/>
                <a:cs typeface="Gill Sans SemiBold"/>
                <a:sym typeface="Gill Sans SemiBold"/>
              </a:endParaRPr>
            </a:p>
            <a:p>
              <a:pPr lvl="0" algn="ctr">
                <a:defRPr sz="1800">
                  <a:uFillTx/>
                </a:defRPr>
              </a:pPr>
              <a:r>
                <a:rPr lang="vi-VN" sz="2000" dirty="0">
                  <a:uFill>
                    <a:solidFill/>
                  </a:uFill>
                  <a:latin typeface="Gill Sans SemiBold"/>
                  <a:ea typeface="Gill Sans SemiBold"/>
                  <a:cs typeface="Gill Sans SemiBold"/>
                  <a:sym typeface="Gill Sans SemiBold"/>
                </a:rPr>
                <a:t>Xác định mô hình khái niệm</a:t>
              </a:r>
              <a:endParaRPr dirty="0">
                <a:uFill>
                  <a:solidFill/>
                </a:uFill>
              </a:endParaRPr>
            </a:p>
          </p:txBody>
        </p:sp>
        <p:sp>
          <p:nvSpPr>
            <p:cNvPr id="981" name="Shape 981"/>
            <p:cNvSpPr/>
            <p:nvPr/>
          </p:nvSpPr>
          <p:spPr>
            <a:xfrm>
              <a:off x="7702259" y="927334"/>
              <a:ext cx="2762065" cy="1642505"/>
            </a:xfrm>
            <a:prstGeom prst="roundRect">
              <a:avLst>
                <a:gd name="adj" fmla="val 8155"/>
              </a:avLst>
            </a:prstGeom>
            <a:solidFill>
              <a:srgbClr val="00F900">
                <a:alpha val="35000"/>
              </a:srgbClr>
            </a:solidFill>
            <a:ln w="6350">
              <a:solidFill>
                <a:srgbClr val="000000">
                  <a:alpha val="35000"/>
                </a:srgbClr>
              </a:solidFill>
              <a:round/>
            </a:ln>
            <a:extLst>
              <a:ext uri="{C572A759-6A51-4108-AA02-DFA0A04FC94B}">
                <ma14:wrappingTextBoxFlag xmlns:ma14="http://schemas.microsoft.com/office/mac/drawingml/2011/main" xmlns="" val="1"/>
              </a:ext>
            </a:extLst>
          </p:spPr>
          <p:txBody>
            <a:bodyPr lIns="0" tIns="0" rIns="0" bIns="0" anchor="ctr"/>
            <a:lstStyle/>
            <a:p>
              <a:pPr lvl="0" algn="ctr">
                <a:defRPr sz="1800">
                  <a:uFillTx/>
                </a:defRPr>
              </a:pPr>
              <a:r>
                <a:rPr lang="en-US" sz="2000" dirty="0" err="1">
                  <a:uFill>
                    <a:solidFill/>
                  </a:uFill>
                  <a:latin typeface="Gill Sans SemiBold"/>
                  <a:ea typeface="Gill Sans SemiBold"/>
                  <a:cs typeface="Gill Sans SemiBold"/>
                  <a:sym typeface="Gill Sans SemiBold"/>
                </a:rPr>
                <a:t>Thiết</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kế</a:t>
              </a:r>
              <a:endParaRPr lang="en-US" sz="2000" dirty="0">
                <a:uFill>
                  <a:solidFill/>
                </a:uFill>
                <a:latin typeface="Gill Sans SemiBold"/>
                <a:ea typeface="Gill Sans SemiBold"/>
                <a:cs typeface="Gill Sans SemiBold"/>
                <a:sym typeface="Gill Sans SemiBold"/>
              </a:endParaRPr>
            </a:p>
            <a:p>
              <a:pPr lvl="0" algn="ctr">
                <a:defRPr sz="1800">
                  <a:uFillTx/>
                </a:defRPr>
              </a:pPr>
              <a:endParaRPr lang="en-US" sz="2000" dirty="0">
                <a:uFill>
                  <a:solidFill/>
                </a:uFill>
                <a:latin typeface="Gill Sans SemiBold"/>
                <a:ea typeface="Gill Sans SemiBold"/>
                <a:cs typeface="Gill Sans SemiBold"/>
                <a:sym typeface="Gill Sans SemiBold"/>
              </a:endParaRPr>
            </a:p>
            <a:p>
              <a:pPr lvl="0" algn="ctr">
                <a:defRPr sz="1800">
                  <a:uFillTx/>
                </a:defRPr>
              </a:pPr>
              <a:r>
                <a:rPr lang="en-US" sz="2000" dirty="0" err="1">
                  <a:uFill>
                    <a:solidFill/>
                  </a:uFill>
                  <a:latin typeface="Gill Sans SemiBold"/>
                  <a:ea typeface="Gill Sans SemiBold"/>
                  <a:cs typeface="Gill Sans SemiBold"/>
                  <a:sym typeface="Gill Sans SemiBold"/>
                </a:rPr>
                <a:t>Thiết</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kế</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giải</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pháp</a:t>
              </a:r>
              <a:r>
                <a:rPr lang="en-US" sz="2000" dirty="0">
                  <a:uFill>
                    <a:solidFill/>
                  </a:uFill>
                  <a:latin typeface="Gill Sans SemiBold"/>
                  <a:ea typeface="Gill Sans SemiBold"/>
                  <a:cs typeface="Gill Sans SemiBold"/>
                  <a:sym typeface="Gill Sans SemiBold"/>
                </a:rPr>
                <a:t> / </a:t>
              </a:r>
              <a:r>
                <a:rPr lang="en-US" sz="2000" dirty="0" err="1">
                  <a:uFill>
                    <a:solidFill/>
                  </a:uFill>
                  <a:latin typeface="Gill Sans SemiBold"/>
                  <a:ea typeface="Gill Sans SemiBold"/>
                  <a:cs typeface="Gill Sans SemiBold"/>
                  <a:sym typeface="Gill Sans SemiBold"/>
                </a:rPr>
                <a:t>kế</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hoạch</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phần</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mềm</a:t>
              </a:r>
              <a:endParaRPr dirty="0">
                <a:uFill>
                  <a:solidFill/>
                </a:uFill>
              </a:endParaRPr>
            </a:p>
          </p:txBody>
        </p:sp>
        <p:sp>
          <p:nvSpPr>
            <p:cNvPr id="982" name="Shape 982"/>
            <p:cNvSpPr/>
            <p:nvPr/>
          </p:nvSpPr>
          <p:spPr>
            <a:xfrm>
              <a:off x="1727677" y="2788005"/>
              <a:ext cx="2762065" cy="1642506"/>
            </a:xfrm>
            <a:prstGeom prst="roundRect">
              <a:avLst>
                <a:gd name="adj" fmla="val 8155"/>
              </a:avLst>
            </a:prstGeom>
            <a:solidFill>
              <a:srgbClr val="FF7E79">
                <a:alpha val="35000"/>
              </a:srgbClr>
            </a:solidFill>
            <a:ln w="6350">
              <a:solidFill>
                <a:srgbClr val="000000">
                  <a:alpha val="35000"/>
                </a:srgbClr>
              </a:solidFill>
              <a:round/>
            </a:ln>
            <a:extLst>
              <a:ext uri="{C572A759-6A51-4108-AA02-DFA0A04FC94B}">
                <ma14:wrappingTextBoxFlag xmlns:ma14="http://schemas.microsoft.com/office/mac/drawingml/2011/main" xmlns="" val="1"/>
              </a:ext>
            </a:extLst>
          </p:spPr>
          <p:txBody>
            <a:bodyPr lIns="0" tIns="0" rIns="0" bIns="0" anchor="ctr"/>
            <a:lstStyle/>
            <a:p>
              <a:pPr lvl="0" algn="ctr">
                <a:defRPr sz="1800">
                  <a:uFillTx/>
                </a:defRPr>
              </a:pPr>
              <a:r>
                <a:rPr lang="en-US" sz="2000" dirty="0" err="1">
                  <a:uFill>
                    <a:solidFill/>
                  </a:uFill>
                  <a:latin typeface="Gill Sans SemiBold"/>
                  <a:ea typeface="Gill Sans SemiBold"/>
                  <a:cs typeface="Gill Sans SemiBold"/>
                  <a:sym typeface="Gill Sans SemiBold"/>
                </a:rPr>
                <a:t>Thực</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hiện</a:t>
              </a:r>
              <a:endParaRPr lang="en-US" sz="2000" dirty="0">
                <a:uFill>
                  <a:solidFill/>
                </a:uFill>
                <a:latin typeface="Gill Sans SemiBold"/>
                <a:ea typeface="Gill Sans SemiBold"/>
                <a:cs typeface="Gill Sans SemiBold"/>
                <a:sym typeface="Gill Sans SemiBold"/>
              </a:endParaRPr>
            </a:p>
            <a:p>
              <a:pPr lvl="0" algn="ctr">
                <a:defRPr sz="1800">
                  <a:uFillTx/>
                </a:defRPr>
              </a:pPr>
              <a:endParaRPr lang="en-US" sz="2000" dirty="0">
                <a:uFill>
                  <a:solidFill/>
                </a:uFill>
                <a:latin typeface="Gill Sans SemiBold"/>
                <a:ea typeface="Gill Sans SemiBold"/>
                <a:cs typeface="Gill Sans SemiBold"/>
                <a:sym typeface="Gill Sans SemiBold"/>
              </a:endParaRPr>
            </a:p>
            <a:p>
              <a:pPr lvl="0" algn="ctr">
                <a:defRPr sz="1800">
                  <a:uFillTx/>
                </a:defRPr>
              </a:pPr>
              <a:r>
                <a:rPr lang="en-US" sz="2000" dirty="0" err="1">
                  <a:uFill>
                    <a:solidFill/>
                  </a:uFill>
                  <a:latin typeface="Gill Sans SemiBold"/>
                  <a:ea typeface="Gill Sans SemiBold"/>
                  <a:cs typeface="Gill Sans SemiBold"/>
                  <a:sym typeface="Gill Sans SemiBold"/>
                </a:rPr>
                <a:t>Mã</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hệ</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thống</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dựa</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trên</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thiết</a:t>
              </a:r>
              <a:r>
                <a:rPr lang="en-US" sz="2000" dirty="0">
                  <a:uFill>
                    <a:solidFill/>
                  </a:uFill>
                  <a:latin typeface="Gill Sans SemiBold"/>
                  <a:ea typeface="Gill Sans SemiBold"/>
                  <a:cs typeface="Gill Sans SemiBold"/>
                  <a:sym typeface="Gill Sans SemiBold"/>
                </a:rPr>
                <a:t> </a:t>
              </a:r>
              <a:r>
                <a:rPr lang="en-US" sz="2000" dirty="0" err="1">
                  <a:uFill>
                    <a:solidFill/>
                  </a:uFill>
                  <a:latin typeface="Gill Sans SemiBold"/>
                  <a:ea typeface="Gill Sans SemiBold"/>
                  <a:cs typeface="Gill Sans SemiBold"/>
                  <a:sym typeface="Gill Sans SemiBold"/>
                </a:rPr>
                <a:t>kế</a:t>
              </a:r>
              <a:endParaRPr dirty="0">
                <a:uFill>
                  <a:solidFill/>
                </a:uFill>
              </a:endParaRPr>
            </a:p>
          </p:txBody>
        </p:sp>
        <p:sp>
          <p:nvSpPr>
            <p:cNvPr id="983" name="Shape 983"/>
            <p:cNvSpPr/>
            <p:nvPr/>
          </p:nvSpPr>
          <p:spPr>
            <a:xfrm>
              <a:off x="4714968" y="2788005"/>
              <a:ext cx="2762064" cy="1642506"/>
            </a:xfrm>
            <a:prstGeom prst="roundRect">
              <a:avLst>
                <a:gd name="adj" fmla="val 8155"/>
              </a:avLst>
            </a:prstGeom>
            <a:solidFill>
              <a:srgbClr val="FF7E79">
                <a:alpha val="35000"/>
              </a:srgbClr>
            </a:solidFill>
            <a:ln w="6350">
              <a:solidFill>
                <a:srgbClr val="000000">
                  <a:alpha val="35000"/>
                </a:srgbClr>
              </a:solidFill>
              <a:round/>
            </a:ln>
            <a:extLst>
              <a:ext uri="{C572A759-6A51-4108-AA02-DFA0A04FC94B}">
                <ma14:wrappingTextBoxFlag xmlns:ma14="http://schemas.microsoft.com/office/mac/drawingml/2011/main" xmlns="" val="1"/>
              </a:ext>
            </a:extLst>
          </p:spPr>
          <p:txBody>
            <a:bodyPr lIns="0" tIns="0" rIns="0" bIns="0" anchor="ctr"/>
            <a:lstStyle/>
            <a:p>
              <a:pPr lvl="0" algn="ctr">
                <a:defRPr sz="1800">
                  <a:uFillTx/>
                </a:defRPr>
              </a:pPr>
              <a:r>
                <a:rPr lang="vi-VN" sz="2000" dirty="0">
                  <a:uFill>
                    <a:solidFill/>
                  </a:uFill>
                  <a:latin typeface="Gill Sans SemiBold"/>
                  <a:ea typeface="Gill Sans SemiBold"/>
                  <a:cs typeface="Gill Sans SemiBold"/>
                  <a:sym typeface="Gill Sans SemiBold"/>
                </a:rPr>
                <a:t>Tích hợp và Kiểm tra</a:t>
              </a:r>
            </a:p>
            <a:p>
              <a:pPr lvl="0" algn="ctr">
                <a:defRPr sz="1800">
                  <a:uFillTx/>
                </a:defRPr>
              </a:pPr>
              <a:endParaRPr lang="vi-VN" sz="2000" dirty="0">
                <a:uFill>
                  <a:solidFill/>
                </a:uFill>
                <a:latin typeface="Gill Sans SemiBold"/>
                <a:ea typeface="Gill Sans SemiBold"/>
                <a:cs typeface="Gill Sans SemiBold"/>
                <a:sym typeface="Gill Sans SemiBold"/>
              </a:endParaRPr>
            </a:p>
            <a:p>
              <a:pPr lvl="0" algn="ctr">
                <a:defRPr sz="1800">
                  <a:uFillTx/>
                </a:defRPr>
              </a:pPr>
              <a:r>
                <a:rPr lang="vi-VN" sz="2000" dirty="0">
                  <a:uFill>
                    <a:solidFill/>
                  </a:uFill>
                  <a:latin typeface="Gill Sans SemiBold"/>
                  <a:ea typeface="Gill Sans SemiBold"/>
                  <a:cs typeface="Gill Sans SemiBold"/>
                  <a:sym typeface="Gill Sans SemiBold"/>
                </a:rPr>
                <a:t>Chứng minh rằng hệ thống đáp ứng các yêu cầu</a:t>
              </a:r>
              <a:endParaRPr dirty="0">
                <a:uFill>
                  <a:solidFill/>
                </a:uFill>
              </a:endParaRPr>
            </a:p>
          </p:txBody>
        </p:sp>
        <p:sp>
          <p:nvSpPr>
            <p:cNvPr id="984" name="Shape 984"/>
            <p:cNvSpPr/>
            <p:nvPr/>
          </p:nvSpPr>
          <p:spPr>
            <a:xfrm>
              <a:off x="7702259" y="2788005"/>
              <a:ext cx="2762065" cy="1642506"/>
            </a:xfrm>
            <a:prstGeom prst="roundRect">
              <a:avLst>
                <a:gd name="adj" fmla="val 8155"/>
              </a:avLst>
            </a:prstGeom>
            <a:solidFill>
              <a:srgbClr val="FF7E79">
                <a:alpha val="35000"/>
              </a:srgbClr>
            </a:solidFill>
            <a:ln w="6350">
              <a:solidFill>
                <a:srgbClr val="000000">
                  <a:alpha val="35000"/>
                </a:srgbClr>
              </a:solidFill>
              <a:round/>
            </a:ln>
            <a:extLst>
              <a:ext uri="{C572A759-6A51-4108-AA02-DFA0A04FC94B}">
                <ma14:wrappingTextBoxFlag xmlns:ma14="http://schemas.microsoft.com/office/mac/drawingml/2011/main" xmlns="" val="1"/>
              </a:ext>
            </a:extLst>
          </p:spPr>
          <p:txBody>
            <a:bodyPr lIns="0" tIns="0" rIns="0" bIns="0" anchor="ctr"/>
            <a:lstStyle/>
            <a:p>
              <a:pPr lvl="0" algn="ctr">
                <a:defRPr sz="1800">
                  <a:uFillTx/>
                </a:defRPr>
              </a:pPr>
              <a:r>
                <a:rPr lang="vi-VN" sz="2000" dirty="0">
                  <a:uFill>
                    <a:solidFill/>
                  </a:uFill>
                  <a:latin typeface="Gill Sans SemiBold"/>
                  <a:ea typeface="Gill Sans SemiBold"/>
                  <a:cs typeface="Gill Sans SemiBold"/>
                  <a:sym typeface="Gill Sans SemiBold"/>
                </a:rPr>
                <a:t>Triển khai</a:t>
              </a:r>
            </a:p>
            <a:p>
              <a:pPr lvl="0" algn="ctr">
                <a:defRPr sz="1800">
                  <a:uFillTx/>
                </a:defRPr>
              </a:pPr>
              <a:endParaRPr lang="vi-VN" sz="2000" dirty="0">
                <a:uFill>
                  <a:solidFill/>
                </a:uFill>
                <a:latin typeface="Gill Sans SemiBold"/>
                <a:ea typeface="Gill Sans SemiBold"/>
                <a:cs typeface="Gill Sans SemiBold"/>
                <a:sym typeface="Gill Sans SemiBold"/>
              </a:endParaRPr>
            </a:p>
            <a:p>
              <a:pPr lvl="0" algn="ctr">
                <a:defRPr sz="1800">
                  <a:uFillTx/>
                </a:defRPr>
              </a:pPr>
              <a:r>
                <a:rPr lang="vi-VN" sz="2000" dirty="0">
                  <a:uFill>
                    <a:solidFill/>
                  </a:uFill>
                  <a:latin typeface="Gill Sans SemiBold"/>
                  <a:ea typeface="Gill Sans SemiBold"/>
                  <a:cs typeface="Gill Sans SemiBold"/>
                  <a:sym typeface="Gill Sans SemiBold"/>
                </a:rPr>
                <a:t>Cài đặt và đào tạo</a:t>
              </a:r>
              <a:endParaRPr dirty="0">
                <a:uFill>
                  <a:solidFill/>
                </a:uFill>
              </a:endParaRPr>
            </a:p>
          </p:txBody>
        </p:sp>
        <p:sp>
          <p:nvSpPr>
            <p:cNvPr id="985" name="Shape 985"/>
            <p:cNvSpPr/>
            <p:nvPr/>
          </p:nvSpPr>
          <p:spPr>
            <a:xfrm>
              <a:off x="4714968" y="4648678"/>
              <a:ext cx="2762064" cy="1642505"/>
            </a:xfrm>
            <a:prstGeom prst="roundRect">
              <a:avLst>
                <a:gd name="adj" fmla="val 8155"/>
              </a:avLst>
            </a:prstGeom>
            <a:solidFill>
              <a:srgbClr val="FF7E79">
                <a:alpha val="35000"/>
              </a:srgbClr>
            </a:solidFill>
            <a:ln w="6350">
              <a:solidFill>
                <a:srgbClr val="000000">
                  <a:alpha val="35000"/>
                </a:srgbClr>
              </a:solidFill>
              <a:round/>
            </a:ln>
            <a:extLst>
              <a:ext uri="{C572A759-6A51-4108-AA02-DFA0A04FC94B}">
                <ma14:wrappingTextBoxFlag xmlns:ma14="http://schemas.microsoft.com/office/mac/drawingml/2011/main" xmlns="" val="1"/>
              </a:ext>
            </a:extLst>
          </p:spPr>
          <p:txBody>
            <a:bodyPr lIns="0" tIns="0" rIns="0" bIns="0" anchor="ctr"/>
            <a:lstStyle/>
            <a:p>
              <a:pPr lvl="0" algn="ctr">
                <a:defRPr sz="1800">
                  <a:uFillTx/>
                </a:defRPr>
              </a:pPr>
              <a:r>
                <a:rPr lang="vi-VN" sz="2000" dirty="0">
                  <a:uFill>
                    <a:solidFill/>
                  </a:uFill>
                  <a:latin typeface="Gill Sans SemiBold"/>
                  <a:ea typeface="Gill Sans SemiBold"/>
                  <a:cs typeface="Gill Sans SemiBold"/>
                  <a:sym typeface="Gill Sans SemiBold"/>
                </a:rPr>
                <a:t>Bảo trì</a:t>
              </a:r>
            </a:p>
            <a:p>
              <a:pPr lvl="0" algn="ctr">
                <a:defRPr sz="1800">
                  <a:uFillTx/>
                </a:defRPr>
              </a:pPr>
              <a:endParaRPr lang="vi-VN" sz="2000" dirty="0">
                <a:uFill>
                  <a:solidFill/>
                </a:uFill>
                <a:latin typeface="Gill Sans SemiBold"/>
                <a:ea typeface="Gill Sans SemiBold"/>
                <a:cs typeface="Gill Sans SemiBold"/>
                <a:sym typeface="Gill Sans SemiBold"/>
              </a:endParaRPr>
            </a:p>
            <a:p>
              <a:pPr lvl="0" algn="ctr">
                <a:defRPr sz="1800">
                  <a:uFillTx/>
                </a:defRPr>
              </a:pPr>
              <a:r>
                <a:rPr lang="vi-VN" sz="2000" dirty="0">
                  <a:uFill>
                    <a:solidFill/>
                  </a:uFill>
                  <a:latin typeface="Gill Sans SemiBold"/>
                  <a:ea typeface="Gill Sans SemiBold"/>
                  <a:cs typeface="Gill Sans SemiBold"/>
                  <a:sym typeface="Gill Sans SemiBold"/>
                </a:rPr>
                <a:t>Đánh giá sau cài đặt</a:t>
              </a:r>
            </a:p>
            <a:p>
              <a:pPr lvl="0" algn="ctr">
                <a:defRPr sz="1800">
                  <a:uFillTx/>
                </a:defRPr>
              </a:pPr>
              <a:r>
                <a:rPr lang="vi-VN" sz="2000" dirty="0">
                  <a:uFill>
                    <a:solidFill/>
                  </a:uFill>
                  <a:latin typeface="Gill Sans SemiBold"/>
                  <a:ea typeface="Gill Sans SemiBold"/>
                  <a:cs typeface="Gill Sans SemiBold"/>
                  <a:sym typeface="Gill Sans SemiBold"/>
                </a:rPr>
                <a:t>Tài liệu hỗ trợ</a:t>
              </a:r>
            </a:p>
            <a:p>
              <a:pPr lvl="0" algn="ctr">
                <a:defRPr sz="1800">
                  <a:uFillTx/>
                </a:defRPr>
              </a:pPr>
              <a:r>
                <a:rPr lang="vi-VN" sz="2000" dirty="0">
                  <a:uFill>
                    <a:solidFill/>
                  </a:uFill>
                  <a:latin typeface="Gill Sans SemiBold"/>
                  <a:ea typeface="Gill Sans SemiBold"/>
                  <a:cs typeface="Gill Sans SemiBold"/>
                  <a:sym typeface="Gill Sans SemiBold"/>
                </a:rPr>
                <a:t>Hỗ trợ tích cực</a:t>
              </a:r>
              <a:endParaRPr dirty="0">
                <a:uFill>
                  <a:solidFill/>
                </a:uFill>
              </a:endParaRPr>
            </a:p>
          </p:txBody>
        </p:sp>
        <p:sp>
          <p:nvSpPr>
            <p:cNvPr id="986" name="Shape 986"/>
            <p:cNvSpPr/>
            <p:nvPr/>
          </p:nvSpPr>
          <p:spPr>
            <a:xfrm>
              <a:off x="1727677" y="927334"/>
              <a:ext cx="2762065" cy="1642505"/>
            </a:xfrm>
            <a:prstGeom prst="roundRect">
              <a:avLst>
                <a:gd name="adj" fmla="val 8155"/>
              </a:avLst>
            </a:prstGeom>
            <a:solidFill>
              <a:srgbClr val="00F900"/>
            </a:solidFill>
            <a:ln w="6350">
              <a:solidFill/>
              <a:round/>
            </a:ln>
            <a:extLst>
              <a:ext uri="{C572A759-6A51-4108-AA02-DFA0A04FC94B}">
                <ma14:wrappingTextBoxFlag xmlns:ma14="http://schemas.microsoft.com/office/mac/drawingml/2011/main" xmlns="" val="1"/>
              </a:ext>
            </a:extLst>
          </p:spPr>
          <p:txBody>
            <a:bodyPr lIns="0" tIns="0" rIns="0" bIns="0" anchor="ctr"/>
            <a:lstStyle/>
            <a:p>
              <a:pPr lvl="0" algn="ctr">
                <a:defRPr sz="1800">
                  <a:uFillTx/>
                </a:defRPr>
              </a:pPr>
              <a:r>
                <a:rPr lang="vi-VN" sz="2000" dirty="0">
                  <a:uFill>
                    <a:solidFill/>
                  </a:uFill>
                  <a:latin typeface="Gill Sans SemiBold"/>
                  <a:ea typeface="Gill Sans SemiBold"/>
                  <a:cs typeface="Gill Sans SemiBold"/>
                  <a:sym typeface="Gill Sans SemiBold"/>
                </a:rPr>
                <a:t>Thu thập yêu cầu</a:t>
              </a:r>
            </a:p>
            <a:p>
              <a:pPr lvl="0" algn="ctr">
                <a:defRPr sz="1800">
                  <a:uFillTx/>
                </a:defRPr>
              </a:pPr>
              <a:endParaRPr lang="vi-VN" sz="2000" dirty="0">
                <a:uFill>
                  <a:solidFill/>
                </a:uFill>
                <a:latin typeface="Gill Sans SemiBold"/>
                <a:ea typeface="Gill Sans SemiBold"/>
                <a:cs typeface="Gill Sans SemiBold"/>
                <a:sym typeface="Gill Sans SemiBold"/>
              </a:endParaRPr>
            </a:p>
            <a:p>
              <a:pPr lvl="0" algn="ctr">
                <a:defRPr sz="1800">
                  <a:uFillTx/>
                </a:defRPr>
              </a:pPr>
              <a:r>
                <a:rPr lang="vi-VN" sz="2000" dirty="0">
                  <a:uFill>
                    <a:solidFill/>
                  </a:uFill>
                  <a:latin typeface="Gill Sans SemiBold"/>
                  <a:ea typeface="Gill Sans SemiBold"/>
                  <a:cs typeface="Gill Sans SemiBold"/>
                  <a:sym typeface="Gill Sans SemiBold"/>
                </a:rPr>
                <a:t>Xác định đặc điểm kỹ thuật yêu cầu</a:t>
              </a:r>
              <a:endParaRPr dirty="0">
                <a:uFill>
                  <a:solidFill/>
                </a:uFill>
              </a:endParaRPr>
            </a:p>
          </p:txBody>
        </p:sp>
      </p:grpSp>
    </p:spTree>
    <p:extLst>
      <p:ext uri="{BB962C8B-B14F-4D97-AF65-F5344CB8AC3E}">
        <p14:creationId xmlns:p14="http://schemas.microsoft.com/office/powerpoint/2010/main" val="707043968"/>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732368" y="107950"/>
            <a:ext cx="10723033" cy="1162050"/>
          </a:xfrm>
        </p:spPr>
        <p:txBody>
          <a:bodyPr/>
          <a:lstStyle/>
          <a:p>
            <a:r>
              <a:rPr lang="en-US" dirty="0" err="1"/>
              <a:t>Đề</a:t>
            </a:r>
            <a:r>
              <a:rPr lang="en-US" dirty="0"/>
              <a:t> </a:t>
            </a:r>
            <a:r>
              <a:rPr lang="en-US" dirty="0" err="1"/>
              <a:t>xuất</a:t>
            </a:r>
            <a:r>
              <a:rPr lang="en-US" dirty="0"/>
              <a:t> </a:t>
            </a:r>
            <a:r>
              <a:rPr lang="en-US" dirty="0" err="1"/>
              <a:t>Hệ</a:t>
            </a:r>
            <a:r>
              <a:rPr lang="en-US" dirty="0"/>
              <a:t> </a:t>
            </a:r>
            <a:r>
              <a:rPr lang="en-US" dirty="0" err="1"/>
              <a:t>thống</a:t>
            </a:r>
            <a:endParaRPr lang="en-US" dirty="0" smtClean="0"/>
          </a:p>
        </p:txBody>
      </p:sp>
      <p:sp>
        <p:nvSpPr>
          <p:cNvPr id="43011" name="Content Placeholder 2"/>
          <p:cNvSpPr>
            <a:spLocks noGrp="1"/>
          </p:cNvSpPr>
          <p:nvPr>
            <p:ph idx="1"/>
          </p:nvPr>
        </p:nvSpPr>
        <p:spPr>
          <a:xfrm>
            <a:off x="732368" y="1514476"/>
            <a:ext cx="10723033" cy="4487863"/>
          </a:xfrm>
        </p:spPr>
        <p:txBody>
          <a:bodyPr>
            <a:normAutofit fontScale="92500"/>
          </a:bodyPr>
          <a:lstStyle/>
          <a:p>
            <a:r>
              <a:rPr lang="vi-VN" dirty="0"/>
              <a:t>ết hợp tất cả các tài liệu được tạo ra trong lập kế hoạch và phân tích</a:t>
            </a:r>
          </a:p>
          <a:p>
            <a:r>
              <a:rPr lang="vi-VN" dirty="0"/>
              <a:t>Các phần bao gồm:</a:t>
            </a:r>
          </a:p>
          <a:p>
            <a:pPr lvl="1"/>
            <a:r>
              <a:rPr lang="vi-VN" dirty="0"/>
              <a:t>Tóm tắt điều hành</a:t>
            </a:r>
          </a:p>
          <a:p>
            <a:pPr lvl="2"/>
            <a:r>
              <a:rPr lang="vi-VN" dirty="0"/>
              <a:t>Cung cấp tất cả thông tin quan trọng là dạng tóm tắt</a:t>
            </a:r>
          </a:p>
          <a:p>
            <a:pPr lvl="2"/>
            <a:r>
              <a:rPr lang="vi-VN" dirty="0"/>
              <a:t>Giúp các giám đốc điều hành bận rộn xác định phần nào họ cần đọc chi tiết hơn</a:t>
            </a:r>
          </a:p>
          <a:p>
            <a:r>
              <a:rPr lang="vi-VN" dirty="0"/>
              <a:t>Yêu cầu hệ thống</a:t>
            </a:r>
          </a:p>
          <a:p>
            <a:r>
              <a:rPr lang="vi-VN" dirty="0"/>
              <a:t>Kế hoạch làm việc</a:t>
            </a:r>
          </a:p>
          <a:p>
            <a:r>
              <a:rPr lang="vi-VN" dirty="0"/>
              <a:t>Phân tích tính khả thi</a:t>
            </a:r>
          </a:p>
          <a:p>
            <a:r>
              <a:rPr lang="vi-VN" dirty="0"/>
              <a:t>Định nghĩa yêu cầu</a:t>
            </a:r>
          </a:p>
          <a:p>
            <a:r>
              <a:rPr lang="vi-VN" dirty="0"/>
              <a:t>Các mô hình hiện tại của hệ thống (dự kiến sẽ phát triển)</a:t>
            </a:r>
            <a:endParaRPr lang="en-US" dirty="0" smtClean="0"/>
          </a:p>
        </p:txBody>
      </p:sp>
    </p:spTree>
    <p:extLst>
      <p:ext uri="{BB962C8B-B14F-4D97-AF65-F5344CB8AC3E}">
        <p14:creationId xmlns:p14="http://schemas.microsoft.com/office/powerpoint/2010/main" val="812877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732368" y="107950"/>
            <a:ext cx="10723033" cy="1011238"/>
          </a:xfrm>
        </p:spPr>
        <p:txBody>
          <a:bodyPr/>
          <a:lstStyle/>
          <a:p>
            <a:r>
              <a:rPr lang="vi-VN" dirty="0"/>
              <a:t>Mẫu đề xuất hệ thống</a:t>
            </a:r>
            <a:endParaRPr lang="en-US" dirty="0" smtClean="0"/>
          </a:p>
        </p:txBody>
      </p:sp>
      <p:pic>
        <p:nvPicPr>
          <p:cNvPr id="4403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2268" y="1258888"/>
            <a:ext cx="6872817" cy="4824412"/>
          </a:xfrm>
        </p:spPr>
      </p:pic>
    </p:spTree>
    <p:extLst>
      <p:ext uri="{BB962C8B-B14F-4D97-AF65-F5344CB8AC3E}">
        <p14:creationId xmlns:p14="http://schemas.microsoft.com/office/powerpoint/2010/main" val="343833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0D1B0C-9F51-49D2-9435-3E7CBF678872}"/>
              </a:ext>
            </a:extLst>
          </p:cNvPr>
          <p:cNvSpPr>
            <a:spLocks noGrp="1"/>
          </p:cNvSpPr>
          <p:nvPr>
            <p:ph type="title"/>
          </p:nvPr>
        </p:nvSpPr>
        <p:spPr>
          <a:xfrm>
            <a:off x="2043484" y="365126"/>
            <a:ext cx="9780216" cy="993774"/>
          </a:xfrm>
        </p:spPr>
        <p:txBody>
          <a:bodyPr>
            <a:normAutofit/>
          </a:bodyPr>
          <a:lstStyle/>
          <a:p>
            <a:pPr lvl="0"/>
            <a:r>
              <a:rPr lang="vi-VN" sz="2700" dirty="0"/>
              <a:t>Lượt xem</a:t>
            </a:r>
            <a:endParaRPr lang="en-US" sz="2700" b="1" dirty="0"/>
          </a:p>
        </p:txBody>
      </p:sp>
      <p:sp>
        <p:nvSpPr>
          <p:cNvPr id="3" name="Content Placeholder 2">
            <a:extLst>
              <a:ext uri="{FF2B5EF4-FFF2-40B4-BE49-F238E27FC236}">
                <a16:creationId xmlns="" xmlns:a16="http://schemas.microsoft.com/office/drawing/2014/main" id="{093BB65F-E818-4AC8-969E-874A837A92F9}"/>
              </a:ext>
            </a:extLst>
          </p:cNvPr>
          <p:cNvSpPr>
            <a:spLocks noGrp="1"/>
          </p:cNvSpPr>
          <p:nvPr>
            <p:ph idx="1"/>
          </p:nvPr>
        </p:nvSpPr>
        <p:spPr>
          <a:xfrm>
            <a:off x="469127" y="1825625"/>
            <a:ext cx="11235193" cy="4765675"/>
          </a:xfrm>
        </p:spPr>
        <p:txBody>
          <a:bodyPr vert="horz" lIns="91440" tIns="45720" rIns="91440" bIns="45720" rtlCol="0">
            <a:normAutofit/>
          </a:bodyPr>
          <a:lstStyle/>
          <a:p>
            <a:pPr marL="0" indent="0">
              <a:buNone/>
            </a:pPr>
            <a:endParaRPr lang="en-US"/>
          </a:p>
        </p:txBody>
      </p:sp>
      <p:grpSp>
        <p:nvGrpSpPr>
          <p:cNvPr id="5" name="Group 976"/>
          <p:cNvGrpSpPr/>
          <p:nvPr/>
        </p:nvGrpSpPr>
        <p:grpSpPr>
          <a:xfrm>
            <a:off x="2246839" y="1972274"/>
            <a:ext cx="7345365" cy="4103689"/>
            <a:chOff x="-1" y="0"/>
            <a:chExt cx="7345364" cy="4103688"/>
          </a:xfrm>
        </p:grpSpPr>
        <p:sp>
          <p:nvSpPr>
            <p:cNvPr id="6" name="Shape 965"/>
            <p:cNvSpPr/>
            <p:nvPr/>
          </p:nvSpPr>
          <p:spPr>
            <a:xfrm>
              <a:off x="-1" y="0"/>
              <a:ext cx="7345364" cy="41036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marL="0" marR="0" lvl="0">
                <a:defRPr sz="1800">
                  <a:uFillTx/>
                  <a:latin typeface="Verdana"/>
                  <a:ea typeface="Verdana"/>
                  <a:cs typeface="Verdana"/>
                  <a:sym typeface="Verdana"/>
                </a:defRPr>
              </a:pPr>
              <a:endParaRPr/>
            </a:p>
          </p:txBody>
        </p:sp>
        <p:sp>
          <p:nvSpPr>
            <p:cNvPr id="7" name="Shape 966"/>
            <p:cNvSpPr/>
            <p:nvPr/>
          </p:nvSpPr>
          <p:spPr>
            <a:xfrm>
              <a:off x="2344737" y="1344612"/>
              <a:ext cx="2705101" cy="10556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marL="0" marR="0" lvl="0">
                <a:defRPr sz="1800">
                  <a:uFillTx/>
                  <a:latin typeface="Verdana"/>
                  <a:ea typeface="Verdana"/>
                  <a:cs typeface="Verdana"/>
                  <a:sym typeface="Verdana"/>
                </a:defRPr>
              </a:pPr>
              <a:endParaRPr/>
            </a:p>
          </p:txBody>
        </p:sp>
        <p:sp>
          <p:nvSpPr>
            <p:cNvPr id="8" name="Shape 967"/>
            <p:cNvSpPr/>
            <p:nvPr/>
          </p:nvSpPr>
          <p:spPr>
            <a:xfrm>
              <a:off x="3697287" y="0"/>
              <a:ext cx="1589" cy="1344613"/>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marL="0" marR="0" lvl="0" defTabSz="457200">
                <a:defRPr>
                  <a:uFillTx/>
                  <a:latin typeface="Helvetica"/>
                  <a:ea typeface="Helvetica"/>
                  <a:cs typeface="Helvetica"/>
                  <a:sym typeface="Helvetica"/>
                </a:defRPr>
              </a:pPr>
              <a:endParaRPr/>
            </a:p>
          </p:txBody>
        </p:sp>
        <p:sp>
          <p:nvSpPr>
            <p:cNvPr id="9" name="Shape 968"/>
            <p:cNvSpPr/>
            <p:nvPr/>
          </p:nvSpPr>
          <p:spPr>
            <a:xfrm flipH="1">
              <a:off x="3673475" y="2400299"/>
              <a:ext cx="23813" cy="1703389"/>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marL="0" marR="0" lvl="0" defTabSz="457200">
                <a:defRPr>
                  <a:uFillTx/>
                  <a:latin typeface="Helvetica"/>
                  <a:ea typeface="Helvetica"/>
                  <a:cs typeface="Helvetica"/>
                  <a:sym typeface="Helvetica"/>
                </a:defRPr>
              </a:pPr>
              <a:endParaRPr/>
            </a:p>
          </p:txBody>
        </p:sp>
        <p:sp>
          <p:nvSpPr>
            <p:cNvPr id="10" name="Shape 969"/>
            <p:cNvSpPr/>
            <p:nvPr/>
          </p:nvSpPr>
          <p:spPr>
            <a:xfrm>
              <a:off x="1641216" y="477837"/>
              <a:ext cx="2010035" cy="923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lgn="r">
                <a:defRPr sz="1800">
                  <a:uFillTx/>
                </a:defRPr>
              </a:pPr>
              <a:r>
                <a:rPr lang="vi-VN" dirty="0">
                  <a:latin typeface="Verdana"/>
                  <a:ea typeface="Verdana"/>
                  <a:cs typeface="Verdana"/>
                  <a:sym typeface="Verdana"/>
                </a:rPr>
                <a:t>Chế độ xem tĩnh</a:t>
              </a:r>
            </a:p>
            <a:p>
              <a:pPr lvl="0" algn="r">
                <a:defRPr sz="1800">
                  <a:uFillTx/>
                </a:defRPr>
              </a:pPr>
              <a:r>
                <a:rPr lang="vi-VN" dirty="0">
                  <a:latin typeface="Verdana"/>
                  <a:ea typeface="Verdana"/>
                  <a:cs typeface="Verdana"/>
                  <a:sym typeface="Verdana"/>
                </a:rPr>
                <a:t>Sơ đồ lớp</a:t>
              </a:r>
            </a:p>
            <a:p>
              <a:pPr lvl="0" algn="r">
                <a:defRPr sz="1800">
                  <a:uFillTx/>
                </a:defRPr>
              </a:pPr>
              <a:r>
                <a:rPr lang="vi-VN" dirty="0">
                  <a:latin typeface="Verdana"/>
                  <a:ea typeface="Verdana"/>
                  <a:cs typeface="Verdana"/>
                  <a:sym typeface="Verdana"/>
                </a:rPr>
                <a:t>Sơ đồ đối tượng</a:t>
              </a:r>
              <a:endParaRPr sz="1600" b="1" dirty="0">
                <a:latin typeface="Verdana"/>
                <a:ea typeface="Verdana"/>
                <a:cs typeface="Verdana"/>
                <a:sym typeface="Verdana"/>
              </a:endParaRPr>
            </a:p>
          </p:txBody>
        </p:sp>
        <p:sp>
          <p:nvSpPr>
            <p:cNvPr id="11" name="Shape 970"/>
            <p:cNvSpPr/>
            <p:nvPr/>
          </p:nvSpPr>
          <p:spPr>
            <a:xfrm>
              <a:off x="3673475" y="2413000"/>
              <a:ext cx="2665664"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defRPr sz="1800">
                  <a:uFillTx/>
                </a:defRPr>
              </a:pPr>
              <a:r>
                <a:rPr lang="vi-VN" dirty="0">
                  <a:latin typeface="Verdana"/>
                  <a:ea typeface="Verdana"/>
                  <a:cs typeface="Verdana"/>
                  <a:sym typeface="Verdana"/>
                </a:rPr>
                <a:t>Chế độ xem triển khai</a:t>
              </a:r>
            </a:p>
            <a:p>
              <a:pPr lvl="0">
                <a:defRPr sz="1800">
                  <a:uFillTx/>
                </a:defRPr>
              </a:pPr>
              <a:r>
                <a:rPr lang="vi-VN" dirty="0">
                  <a:latin typeface="Verdana"/>
                  <a:ea typeface="Verdana"/>
                  <a:cs typeface="Verdana"/>
                  <a:sym typeface="Verdana"/>
                </a:rPr>
                <a:t>Sơ đồ triển khai</a:t>
              </a:r>
              <a:endParaRPr sz="1600" b="1" dirty="0">
                <a:latin typeface="Verdana"/>
                <a:ea typeface="Verdana"/>
                <a:cs typeface="Verdana"/>
                <a:sym typeface="Verdana"/>
              </a:endParaRPr>
            </a:p>
          </p:txBody>
        </p:sp>
        <p:sp>
          <p:nvSpPr>
            <p:cNvPr id="12" name="Shape 971"/>
            <p:cNvSpPr/>
            <p:nvPr/>
          </p:nvSpPr>
          <p:spPr>
            <a:xfrm>
              <a:off x="1501879" y="2392362"/>
              <a:ext cx="2136672" cy="1200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lgn="r">
                <a:defRPr sz="1800">
                  <a:uFillTx/>
                </a:defRPr>
              </a:pPr>
              <a:r>
                <a:rPr lang="vi-VN" dirty="0">
                  <a:latin typeface="Verdana"/>
                  <a:ea typeface="Verdana"/>
                  <a:cs typeface="Verdana"/>
                  <a:sym typeface="Verdana"/>
                </a:rPr>
                <a:t>Chế độ xem động</a:t>
              </a:r>
            </a:p>
            <a:p>
              <a:pPr lvl="0" algn="r">
                <a:defRPr sz="1800">
                  <a:uFillTx/>
                </a:defRPr>
              </a:pPr>
              <a:r>
                <a:rPr lang="vi-VN" dirty="0">
                  <a:latin typeface="Verdana"/>
                  <a:ea typeface="Verdana"/>
                  <a:cs typeface="Verdana"/>
                  <a:sym typeface="Verdana"/>
                </a:rPr>
                <a:t>Sơ đồ tương tác</a:t>
              </a:r>
            </a:p>
            <a:p>
              <a:pPr lvl="0" algn="r">
                <a:defRPr sz="1800">
                  <a:uFillTx/>
                </a:defRPr>
              </a:pPr>
              <a:r>
                <a:rPr lang="vi-VN" dirty="0">
                  <a:latin typeface="Verdana"/>
                  <a:ea typeface="Verdana"/>
                  <a:cs typeface="Verdana"/>
                  <a:sym typeface="Verdana"/>
                </a:rPr>
                <a:t>Sơ đồ trạng thái</a:t>
              </a:r>
            </a:p>
            <a:p>
              <a:pPr lvl="0" algn="r">
                <a:defRPr sz="1800">
                  <a:uFillTx/>
                </a:defRPr>
              </a:pPr>
              <a:r>
                <a:rPr lang="vi-VN" dirty="0">
                  <a:latin typeface="Verdana"/>
                  <a:ea typeface="Verdana"/>
                  <a:cs typeface="Verdana"/>
                  <a:sym typeface="Verdana"/>
                </a:rPr>
                <a:t>Sơ đồ hoạt động</a:t>
              </a:r>
              <a:endParaRPr sz="1600" b="1" dirty="0">
                <a:latin typeface="Verdana"/>
                <a:ea typeface="Verdana"/>
                <a:cs typeface="Verdana"/>
                <a:sym typeface="Verdana"/>
              </a:endParaRPr>
            </a:p>
          </p:txBody>
        </p:sp>
        <p:sp>
          <p:nvSpPr>
            <p:cNvPr id="13" name="Shape 972"/>
            <p:cNvSpPr/>
            <p:nvPr/>
          </p:nvSpPr>
          <p:spPr>
            <a:xfrm>
              <a:off x="2688863" y="1511300"/>
              <a:ext cx="2110512"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lgn="ctr">
                <a:defRPr sz="1800">
                  <a:uFillTx/>
                </a:defRPr>
              </a:pPr>
              <a:r>
                <a:rPr lang="vi-VN" dirty="0">
                  <a:latin typeface="Verdana"/>
                  <a:ea typeface="Verdana"/>
                  <a:cs typeface="Verdana"/>
                  <a:sym typeface="Verdana"/>
                </a:rPr>
                <a:t>Người dùng xem</a:t>
              </a:r>
            </a:p>
            <a:p>
              <a:pPr lvl="0" algn="ctr">
                <a:defRPr sz="1800">
                  <a:uFillTx/>
                </a:defRPr>
              </a:pPr>
              <a:r>
                <a:rPr lang="vi-VN" dirty="0">
                  <a:latin typeface="Verdana"/>
                  <a:ea typeface="Verdana"/>
                  <a:cs typeface="Verdana"/>
                  <a:sym typeface="Verdana"/>
                </a:rPr>
                <a:t>Sơ đồ ca sử dụng</a:t>
              </a:r>
              <a:endParaRPr sz="1600" b="1" dirty="0">
                <a:latin typeface="Verdana"/>
                <a:ea typeface="Verdana"/>
                <a:cs typeface="Verdana"/>
                <a:sym typeface="Verdana"/>
              </a:endParaRPr>
            </a:p>
          </p:txBody>
        </p:sp>
        <p:sp>
          <p:nvSpPr>
            <p:cNvPr id="14" name="Shape 973"/>
            <p:cNvSpPr/>
            <p:nvPr/>
          </p:nvSpPr>
          <p:spPr>
            <a:xfrm>
              <a:off x="4030662" y="479229"/>
              <a:ext cx="2458363" cy="923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lvl="0">
                <a:defRPr sz="1800">
                  <a:uFillTx/>
                </a:defRPr>
              </a:pPr>
              <a:r>
                <a:rPr lang="vi-VN" dirty="0">
                  <a:latin typeface="Verdana"/>
                  <a:ea typeface="Verdana"/>
                  <a:cs typeface="Verdana"/>
                  <a:sym typeface="Verdana"/>
                </a:rPr>
                <a:t>Quan điểm kiến trúc</a:t>
              </a:r>
            </a:p>
            <a:p>
              <a:pPr lvl="0">
                <a:defRPr sz="1800">
                  <a:uFillTx/>
                </a:defRPr>
              </a:pPr>
              <a:r>
                <a:rPr lang="vi-VN" dirty="0">
                  <a:latin typeface="Verdana"/>
                  <a:ea typeface="Verdana"/>
                  <a:cs typeface="Verdana"/>
                  <a:sym typeface="Verdana"/>
                </a:rPr>
                <a:t>Sơ đồ gói</a:t>
              </a:r>
            </a:p>
            <a:p>
              <a:pPr lvl="0">
                <a:defRPr sz="1800">
                  <a:uFillTx/>
                </a:defRPr>
              </a:pPr>
              <a:r>
                <a:rPr lang="vi-VN" dirty="0">
                  <a:latin typeface="Verdana"/>
                  <a:ea typeface="Verdana"/>
                  <a:cs typeface="Verdana"/>
                  <a:sym typeface="Verdana"/>
                </a:rPr>
                <a:t>Sơ đồ thành phần</a:t>
              </a:r>
              <a:r>
                <a:rPr sz="1600" b="1" dirty="0" smtClean="0">
                  <a:latin typeface="Verdana"/>
                  <a:ea typeface="Verdana"/>
                  <a:cs typeface="Verdana"/>
                  <a:sym typeface="Verdana"/>
                </a:rPr>
                <a:t>s</a:t>
              </a:r>
              <a:endParaRPr sz="1600" b="1" dirty="0">
                <a:latin typeface="Verdana"/>
                <a:ea typeface="Verdana"/>
                <a:cs typeface="Verdana"/>
                <a:sym typeface="Verdana"/>
              </a:endParaRPr>
            </a:p>
          </p:txBody>
        </p:sp>
        <p:sp>
          <p:nvSpPr>
            <p:cNvPr id="15" name="Shape 974"/>
            <p:cNvSpPr/>
            <p:nvPr/>
          </p:nvSpPr>
          <p:spPr>
            <a:xfrm>
              <a:off x="15875" y="1914525"/>
              <a:ext cx="2305050" cy="0"/>
            </a:xfrm>
            <a:prstGeom prst="line">
              <a:avLst/>
            </a:prstGeom>
            <a:noFill/>
            <a:ln w="9525" cap="flat">
              <a:solidFill>
                <a:srgbClr val="000000"/>
              </a:solidFill>
              <a:prstDash val="solid"/>
              <a:round/>
            </a:ln>
            <a:effectLst/>
          </p:spPr>
          <p:txBody>
            <a:bodyPr wrap="square" lIns="45719" tIns="45719" rIns="45719" bIns="45719" numCol="1" anchor="t">
              <a:noAutofit/>
            </a:bodyPr>
            <a:lstStyle/>
            <a:p>
              <a:pPr marL="0" marR="0" lvl="0" defTabSz="457200">
                <a:defRPr>
                  <a:uFillTx/>
                  <a:latin typeface="Helvetica"/>
                  <a:ea typeface="Helvetica"/>
                  <a:cs typeface="Helvetica"/>
                  <a:sym typeface="Helvetica"/>
                </a:defRPr>
              </a:pPr>
              <a:endParaRPr/>
            </a:p>
          </p:txBody>
        </p:sp>
        <p:sp>
          <p:nvSpPr>
            <p:cNvPr id="16" name="Shape 975"/>
            <p:cNvSpPr/>
            <p:nvPr/>
          </p:nvSpPr>
          <p:spPr>
            <a:xfrm>
              <a:off x="5041900" y="1943100"/>
              <a:ext cx="2303463" cy="0"/>
            </a:xfrm>
            <a:prstGeom prst="line">
              <a:avLst/>
            </a:prstGeom>
            <a:noFill/>
            <a:ln w="9525" cap="flat">
              <a:solidFill>
                <a:srgbClr val="000000"/>
              </a:solidFill>
              <a:prstDash val="solid"/>
              <a:round/>
            </a:ln>
            <a:effectLst/>
          </p:spPr>
          <p:txBody>
            <a:bodyPr wrap="square" lIns="45719" tIns="45719" rIns="45719" bIns="45719" numCol="1" anchor="t">
              <a:noAutofit/>
            </a:bodyPr>
            <a:lstStyle/>
            <a:p>
              <a:pPr marL="0" marR="0" lvl="0" defTabSz="457200">
                <a:defRPr>
                  <a:uFillTx/>
                  <a:latin typeface="Helvetica"/>
                  <a:ea typeface="Helvetica"/>
                  <a:cs typeface="Helvetica"/>
                  <a:sym typeface="Helvetica"/>
                </a:defRPr>
              </a:pPr>
              <a:endParaRPr/>
            </a:p>
          </p:txBody>
        </p:sp>
      </p:grpSp>
    </p:spTree>
    <p:extLst>
      <p:ext uri="{BB962C8B-B14F-4D97-AF65-F5344CB8AC3E}">
        <p14:creationId xmlns:p14="http://schemas.microsoft.com/office/powerpoint/2010/main" val="196177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 name="Shape 99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33</a:t>
            </a:fld>
            <a:endParaRPr sz="1800">
              <a:solidFill>
                <a:srgbClr val="CC0000"/>
              </a:solidFill>
            </a:endParaRPr>
          </a:p>
        </p:txBody>
      </p:sp>
      <p:sp>
        <p:nvSpPr>
          <p:cNvPr id="993" name="Shape 993"/>
          <p:cNvSpPr>
            <a:spLocks noGrp="1"/>
          </p:cNvSpPr>
          <p:nvPr>
            <p:ph type="title"/>
          </p:nvPr>
        </p:nvSpPr>
        <p:spPr>
          <a:prstGeom prst="rect">
            <a:avLst/>
          </a:prstGeom>
        </p:spPr>
        <p:txBody>
          <a:bodyPr/>
          <a:lstStyle/>
          <a:p>
            <a:pPr lvl="0">
              <a:defRPr sz="1800" b="0"/>
            </a:pPr>
            <a:r>
              <a:rPr lang="vi-VN" sz="2700" b="1" dirty="0"/>
              <a:t>Sử dụng sơ đồ trường hợp</a:t>
            </a:r>
            <a:endParaRPr sz="2700" b="1" dirty="0"/>
          </a:p>
        </p:txBody>
      </p:sp>
      <p:sp>
        <p:nvSpPr>
          <p:cNvPr id="994" name="Shape 994"/>
          <p:cNvSpPr>
            <a:spLocks noGrp="1"/>
          </p:cNvSpPr>
          <p:nvPr>
            <p:ph type="body" idx="1"/>
          </p:nvPr>
        </p:nvSpPr>
        <p:spPr>
          <a:prstGeom prst="rect">
            <a:avLst/>
          </a:prstGeom>
        </p:spPr>
        <p:txBody>
          <a:bodyPr/>
          <a:lstStyle/>
          <a:p>
            <a:pPr lvl="0">
              <a:defRPr sz="1800"/>
            </a:pPr>
            <a:r>
              <a:rPr lang="vi-VN" sz="2000" dirty="0"/>
              <a:t>Bước đầu tiên trong phân tích yêu cầu là xác định các trường hợp sử dụng của hệ thống</a:t>
            </a:r>
          </a:p>
          <a:p>
            <a:pPr lvl="0">
              <a:defRPr sz="1800"/>
            </a:pPr>
            <a:r>
              <a:rPr lang="vi-VN" sz="2000" dirty="0"/>
              <a:t>Sơ đồ ca sử dụng</a:t>
            </a:r>
          </a:p>
          <a:p>
            <a:pPr lvl="1">
              <a:defRPr sz="1800"/>
            </a:pPr>
            <a:r>
              <a:rPr lang="vi-VN" sz="1600" dirty="0"/>
              <a:t>cho phép thể hiện các chức năng của hệ thống trong chế độ xem của người dùng</a:t>
            </a:r>
          </a:p>
          <a:p>
            <a:pPr lvl="1">
              <a:defRPr sz="1800"/>
            </a:pPr>
            <a:r>
              <a:rPr lang="vi-VN" sz="1600" dirty="0"/>
              <a:t>cho phép phân định ranh giới của hệ thống</a:t>
            </a:r>
            <a:endParaRPr sz="1600" dirty="0"/>
          </a:p>
        </p:txBody>
      </p:sp>
      <p:grpSp>
        <p:nvGrpSpPr>
          <p:cNvPr id="1018" name="Group 1018"/>
          <p:cNvGrpSpPr/>
          <p:nvPr/>
        </p:nvGrpSpPr>
        <p:grpSpPr>
          <a:xfrm>
            <a:off x="4581426" y="3550667"/>
            <a:ext cx="6974446" cy="2227958"/>
            <a:chOff x="0" y="0"/>
            <a:chExt cx="7439407" cy="3168650"/>
          </a:xfrm>
        </p:grpSpPr>
        <p:sp>
          <p:nvSpPr>
            <p:cNvPr id="995" name="Shape 995"/>
            <p:cNvSpPr/>
            <p:nvPr/>
          </p:nvSpPr>
          <p:spPr>
            <a:xfrm>
              <a:off x="2016125" y="0"/>
              <a:ext cx="5400675" cy="3168650"/>
            </a:xfrm>
            <a:prstGeom prst="rect">
              <a:avLst/>
            </a:prstGeom>
            <a:solidFill>
              <a:srgbClr val="DDDDDD"/>
            </a:solidFill>
            <a:ln w="9525" cap="flat">
              <a:solidFill>
                <a:srgbClr val="000000"/>
              </a:solidFill>
              <a:prstDash val="solid"/>
              <a:round/>
            </a:ln>
            <a:effectLst/>
          </p:spPr>
          <p:txBody>
            <a:bodyPr wrap="square" lIns="45719" tIns="45719" rIns="45719" bIns="45719" numCol="1" anchor="ctr">
              <a:noAutofit/>
            </a:bodyPr>
            <a:lstStyle/>
            <a:p>
              <a:pPr algn="ctr">
                <a:defRPr sz="1800">
                  <a:uFillTx/>
                  <a:latin typeface="Verdana"/>
                  <a:ea typeface="Verdana"/>
                  <a:cs typeface="Verdana"/>
                  <a:sym typeface="Verdana"/>
                </a:defRPr>
              </a:pPr>
              <a:endParaRPr/>
            </a:p>
          </p:txBody>
        </p:sp>
        <p:grpSp>
          <p:nvGrpSpPr>
            <p:cNvPr id="1001" name="Group 1001"/>
            <p:cNvGrpSpPr/>
            <p:nvPr/>
          </p:nvGrpSpPr>
          <p:grpSpPr>
            <a:xfrm>
              <a:off x="228599" y="836612"/>
              <a:ext cx="457202" cy="914401"/>
              <a:chOff x="0" y="0"/>
              <a:chExt cx="457200" cy="914399"/>
            </a:xfrm>
          </p:grpSpPr>
          <p:sp>
            <p:nvSpPr>
              <p:cNvPr id="996" name="Shape 996"/>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997" name="Shape 997"/>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998" name="Shape 998"/>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999" name="Shape 999"/>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00" name="Shape 1000"/>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002" name="Shape 1002"/>
            <p:cNvSpPr/>
            <p:nvPr/>
          </p:nvSpPr>
          <p:spPr>
            <a:xfrm>
              <a:off x="0" y="1668462"/>
              <a:ext cx="862799"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admin</a:t>
              </a:r>
            </a:p>
          </p:txBody>
        </p:sp>
        <p:sp>
          <p:nvSpPr>
            <p:cNvPr id="1003" name="Shape 1003"/>
            <p:cNvSpPr/>
            <p:nvPr/>
          </p:nvSpPr>
          <p:spPr>
            <a:xfrm>
              <a:off x="2285999" y="227012"/>
              <a:ext cx="2286002" cy="53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04" name="Shape 1004"/>
            <p:cNvSpPr/>
            <p:nvPr/>
          </p:nvSpPr>
          <p:spPr>
            <a:xfrm>
              <a:off x="2894822" y="279400"/>
              <a:ext cx="1117569"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lgn="ctr">
                <a:defRPr sz="2000">
                  <a:uFillTx/>
                  <a:latin typeface="Verdana"/>
                  <a:ea typeface="Verdana"/>
                  <a:cs typeface="Verdana"/>
                  <a:sym typeface="Verdana"/>
                </a:defRPr>
              </a:lvl1pPr>
            </a:lstStyle>
            <a:p>
              <a:pPr lvl="0">
                <a:defRPr sz="1800"/>
              </a:pPr>
              <a:r>
                <a:rPr sz="1700"/>
                <a:t>add user</a:t>
              </a:r>
            </a:p>
          </p:txBody>
        </p:sp>
        <p:sp>
          <p:nvSpPr>
            <p:cNvPr id="1005" name="Shape 1005"/>
            <p:cNvSpPr/>
            <p:nvPr/>
          </p:nvSpPr>
          <p:spPr>
            <a:xfrm flipV="1">
              <a:off x="914399" y="608012"/>
              <a:ext cx="1295401" cy="6858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06" name="Shape 1006"/>
            <p:cNvSpPr/>
            <p:nvPr/>
          </p:nvSpPr>
          <p:spPr>
            <a:xfrm>
              <a:off x="838200" y="1370012"/>
              <a:ext cx="1447801" cy="762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07" name="Shape 1007"/>
            <p:cNvSpPr/>
            <p:nvPr/>
          </p:nvSpPr>
          <p:spPr>
            <a:xfrm>
              <a:off x="838199" y="1446212"/>
              <a:ext cx="1447802" cy="8382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08" name="Shape 1008"/>
            <p:cNvSpPr/>
            <p:nvPr/>
          </p:nvSpPr>
          <p:spPr>
            <a:xfrm>
              <a:off x="2285999" y="1141412"/>
              <a:ext cx="2286002" cy="53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09" name="Shape 1009"/>
            <p:cNvSpPr/>
            <p:nvPr/>
          </p:nvSpPr>
          <p:spPr>
            <a:xfrm>
              <a:off x="2753635" y="1193800"/>
              <a:ext cx="1403117"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lgn="ctr">
                <a:defRPr sz="2000">
                  <a:uFillTx/>
                  <a:latin typeface="Verdana"/>
                  <a:ea typeface="Verdana"/>
                  <a:cs typeface="Verdana"/>
                  <a:sym typeface="Verdana"/>
                </a:defRPr>
              </a:lvl1pPr>
            </a:lstStyle>
            <a:p>
              <a:pPr lvl="0">
                <a:defRPr sz="1800"/>
              </a:pPr>
              <a:r>
                <a:rPr sz="1700"/>
                <a:t>delete user</a:t>
              </a:r>
            </a:p>
          </p:txBody>
        </p:sp>
        <p:sp>
          <p:nvSpPr>
            <p:cNvPr id="1010" name="Shape 1010"/>
            <p:cNvSpPr/>
            <p:nvPr/>
          </p:nvSpPr>
          <p:spPr>
            <a:xfrm>
              <a:off x="2285999" y="2132012"/>
              <a:ext cx="2286002" cy="53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11" name="Shape 1011"/>
            <p:cNvSpPr/>
            <p:nvPr/>
          </p:nvSpPr>
          <p:spPr>
            <a:xfrm>
              <a:off x="2713302" y="2184400"/>
              <a:ext cx="1480608"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lgn="ctr">
                <a:defRPr sz="2000">
                  <a:uFillTx/>
                  <a:latin typeface="Verdana"/>
                  <a:ea typeface="Verdana"/>
                  <a:cs typeface="Verdana"/>
                  <a:sym typeface="Verdana"/>
                </a:defRPr>
              </a:lvl1pPr>
            </a:lstStyle>
            <a:p>
              <a:pPr lvl="0">
                <a:defRPr sz="1800"/>
              </a:pPr>
              <a:r>
                <a:rPr sz="1700"/>
                <a:t>modify user</a:t>
              </a:r>
            </a:p>
          </p:txBody>
        </p:sp>
        <p:sp>
          <p:nvSpPr>
            <p:cNvPr id="1012" name="Shape 1012"/>
            <p:cNvSpPr/>
            <p:nvPr/>
          </p:nvSpPr>
          <p:spPr>
            <a:xfrm>
              <a:off x="5562599" y="1522412"/>
              <a:ext cx="1676401" cy="53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13" name="Shape 1013"/>
            <p:cNvSpPr/>
            <p:nvPr/>
          </p:nvSpPr>
          <p:spPr>
            <a:xfrm>
              <a:off x="5865583" y="1574800"/>
              <a:ext cx="1124408"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lgn="ctr">
                <a:defRPr sz="2000">
                  <a:uFillTx/>
                  <a:latin typeface="Verdana"/>
                  <a:ea typeface="Verdana"/>
                  <a:cs typeface="Verdana"/>
                  <a:sym typeface="Verdana"/>
                </a:defRPr>
              </a:lvl1pPr>
            </a:lstStyle>
            <a:p>
              <a:pPr lvl="0">
                <a:defRPr sz="1800"/>
              </a:pPr>
              <a:r>
                <a:rPr sz="1700"/>
                <a:t>find user</a:t>
              </a:r>
            </a:p>
          </p:txBody>
        </p:sp>
        <p:sp>
          <p:nvSpPr>
            <p:cNvPr id="1014" name="Shape 1014"/>
            <p:cNvSpPr/>
            <p:nvPr/>
          </p:nvSpPr>
          <p:spPr>
            <a:xfrm>
              <a:off x="4572000" y="1446212"/>
              <a:ext cx="1219201" cy="152401"/>
            </a:xfrm>
            <a:prstGeom prst="line">
              <a:avLst/>
            </a:prstGeom>
            <a:noFill/>
            <a:ln w="9525" cap="flat">
              <a:solidFill>
                <a:srgbClr val="000000"/>
              </a:solidFill>
              <a:prstDash val="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15" name="Shape 1015"/>
            <p:cNvSpPr/>
            <p:nvPr/>
          </p:nvSpPr>
          <p:spPr>
            <a:xfrm flipV="1">
              <a:off x="4571999" y="1979612"/>
              <a:ext cx="1295401" cy="457201"/>
            </a:xfrm>
            <a:prstGeom prst="line">
              <a:avLst/>
            </a:prstGeom>
            <a:noFill/>
            <a:ln w="9525" cap="flat">
              <a:solidFill>
                <a:srgbClr val="000000"/>
              </a:solidFill>
              <a:prstDash val="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16" name="Shape 1016"/>
            <p:cNvSpPr/>
            <p:nvPr/>
          </p:nvSpPr>
          <p:spPr>
            <a:xfrm>
              <a:off x="4538443" y="1549400"/>
              <a:ext cx="991038" cy="41583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lgn="ctr">
                <a:defRPr sz="1600">
                  <a:uFillTx/>
                  <a:latin typeface="Verdana"/>
                  <a:ea typeface="Verdana"/>
                  <a:cs typeface="Verdana"/>
                  <a:sym typeface="Verdana"/>
                </a:defRPr>
              </a:lvl1pPr>
            </a:lstStyle>
            <a:p>
              <a:pPr lvl="0">
                <a:defRPr sz="1800"/>
              </a:pPr>
              <a:r>
                <a:rPr sz="1300"/>
                <a:t>&lt;&lt;use&gt;&gt;</a:t>
              </a:r>
            </a:p>
          </p:txBody>
        </p:sp>
        <p:sp>
          <p:nvSpPr>
            <p:cNvPr id="1017" name="Shape 1017"/>
            <p:cNvSpPr/>
            <p:nvPr/>
          </p:nvSpPr>
          <p:spPr>
            <a:xfrm>
              <a:off x="5184775" y="73025"/>
              <a:ext cx="2254632"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rPr dirty="0" err="1"/>
                <a:t>UserManagement</a:t>
              </a:r>
              <a:endParaRPr dirty="0"/>
            </a:p>
          </p:txBody>
        </p:sp>
      </p:grpSp>
    </p:spTree>
    <p:extLst>
      <p:ext uri="{BB962C8B-B14F-4D97-AF65-F5344CB8AC3E}">
        <p14:creationId xmlns:p14="http://schemas.microsoft.com/office/powerpoint/2010/main" val="2134688773"/>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34</a:t>
            </a:fld>
            <a:endParaRPr sz="1800">
              <a:solidFill>
                <a:srgbClr val="CC0000"/>
              </a:solidFill>
            </a:endParaRPr>
          </a:p>
        </p:txBody>
      </p:sp>
      <p:sp>
        <p:nvSpPr>
          <p:cNvPr id="1021" name="Shape 1021"/>
          <p:cNvSpPr>
            <a:spLocks noGrp="1"/>
          </p:cNvSpPr>
          <p:nvPr>
            <p:ph type="title"/>
          </p:nvPr>
        </p:nvSpPr>
        <p:spPr>
          <a:prstGeom prst="rect">
            <a:avLst/>
          </a:prstGeom>
        </p:spPr>
        <p:txBody>
          <a:bodyPr/>
          <a:lstStyle/>
          <a:p>
            <a:pPr lvl="0">
              <a:defRPr sz="1800" b="0"/>
            </a:pPr>
            <a:r>
              <a:rPr lang="vi-VN" sz="2700" b="1" dirty="0"/>
              <a:t>Thiết kế lấy người dùng làm trung tâm</a:t>
            </a:r>
            <a:endParaRPr sz="2700" b="1" dirty="0"/>
          </a:p>
        </p:txBody>
      </p:sp>
      <p:sp>
        <p:nvSpPr>
          <p:cNvPr id="1022" name="Shape 1022"/>
          <p:cNvSpPr>
            <a:spLocks noGrp="1"/>
          </p:cNvSpPr>
          <p:nvPr>
            <p:ph type="body" idx="1"/>
          </p:nvPr>
        </p:nvSpPr>
        <p:spPr>
          <a:prstGeom prst="rect">
            <a:avLst/>
          </a:prstGeom>
        </p:spPr>
        <p:txBody>
          <a:bodyPr/>
          <a:lstStyle/>
          <a:p>
            <a:pPr lvl="0">
              <a:defRPr sz="1800"/>
            </a:pPr>
            <a:r>
              <a:rPr lang="vi-VN" sz="2000" dirty="0"/>
              <a:t>Sự phát triển của một hệ thống phải luôn tập trung vào nhu cầu của người dùng</a:t>
            </a:r>
          </a:p>
          <a:p>
            <a:pPr lvl="1">
              <a:defRPr sz="1800"/>
            </a:pPr>
            <a:r>
              <a:rPr lang="vi-VN" sz="1600" dirty="0"/>
              <a:t>Hiểu người dùng là ai</a:t>
            </a:r>
          </a:p>
          <a:p>
            <a:pPr lvl="1">
              <a:defRPr sz="1800"/>
            </a:pPr>
            <a:r>
              <a:rPr lang="vi-VN" sz="1600" dirty="0"/>
              <a:t>Hiểu các tác vụ do người dùng thực hiện</a:t>
            </a:r>
          </a:p>
          <a:p>
            <a:pPr lvl="1">
              <a:defRPr sz="1800"/>
            </a:pPr>
            <a:r>
              <a:rPr lang="vi-VN" sz="1600" dirty="0"/>
              <a:t>Đảm bảo rằng người dùng tham gia vào quá trình ra quyết định</a:t>
            </a:r>
          </a:p>
          <a:p>
            <a:pPr lvl="1">
              <a:defRPr sz="1800"/>
            </a:pPr>
            <a:r>
              <a:rPr lang="vi-VN" sz="1600" dirty="0"/>
              <a:t>Thiết kế giao diện theo đúng nhu cầu của người dùng</a:t>
            </a:r>
          </a:p>
          <a:p>
            <a:pPr lvl="1">
              <a:defRPr sz="1800"/>
            </a:pPr>
            <a:r>
              <a:rPr lang="vi-VN" sz="1600" dirty="0"/>
              <a:t>Người dùng sẽ cần đánh giá các nguyên mẫu và gửi lại nhận xét của họ</a:t>
            </a:r>
            <a:endParaRPr sz="1600" dirty="0"/>
          </a:p>
        </p:txBody>
      </p:sp>
      <p:pic>
        <p:nvPicPr>
          <p:cNvPr id="1023" name="pasted-image.png"/>
          <p:cNvPicPr/>
          <p:nvPr/>
        </p:nvPicPr>
        <p:blipFill>
          <a:blip r:embed="rId2" cstate="screen">
            <a:extLst>
              <a:ext uri="{28A0092B-C50C-407E-A947-70E740481C1C}">
                <a14:useLocalDpi xmlns:a14="http://schemas.microsoft.com/office/drawing/2010/main"/>
              </a:ext>
            </a:extLst>
          </a:blip>
          <a:stretch>
            <a:fillRect/>
          </a:stretch>
        </p:blipFill>
        <p:spPr>
          <a:xfrm>
            <a:off x="3893344" y="3577617"/>
            <a:ext cx="4405313" cy="1858492"/>
          </a:xfrm>
          <a:prstGeom prst="rect">
            <a:avLst/>
          </a:prstGeom>
          <a:ln w="6350">
            <a:round/>
          </a:ln>
        </p:spPr>
      </p:pic>
      <p:sp>
        <p:nvSpPr>
          <p:cNvPr id="1024" name="Shape 1024"/>
          <p:cNvSpPr/>
          <p:nvPr/>
        </p:nvSpPr>
        <p:spPr>
          <a:xfrm>
            <a:off x="4171149" y="5446739"/>
            <a:ext cx="2148999" cy="393647"/>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400"/>
            </a:lvl1pPr>
          </a:lstStyle>
          <a:p>
            <a:pPr lvl="0">
              <a:defRPr sz="1800">
                <a:uFillTx/>
              </a:defRPr>
            </a:pPr>
            <a:r>
              <a:rPr lang="en-US" sz="2000" dirty="0" err="1">
                <a:uFill>
                  <a:solidFill/>
                </a:uFill>
              </a:rPr>
              <a:t>Tính</a:t>
            </a:r>
            <a:r>
              <a:rPr lang="en-US" sz="2000" dirty="0">
                <a:uFill>
                  <a:solidFill/>
                </a:uFill>
              </a:rPr>
              <a:t> </a:t>
            </a:r>
            <a:r>
              <a:rPr lang="en-US" sz="2000" dirty="0" err="1">
                <a:uFill>
                  <a:solidFill/>
                </a:uFill>
              </a:rPr>
              <a:t>tiền</a:t>
            </a:r>
            <a:r>
              <a:rPr lang="en-US" sz="2000" dirty="0">
                <a:uFill>
                  <a:solidFill/>
                </a:uFill>
              </a:rPr>
              <a:t> </a:t>
            </a:r>
            <a:r>
              <a:rPr lang="en-US" sz="2000" dirty="0" err="1">
                <a:uFill>
                  <a:solidFill/>
                </a:uFill>
              </a:rPr>
              <a:t>tại</a:t>
            </a:r>
            <a:r>
              <a:rPr lang="en-US" sz="2000" dirty="0">
                <a:uFill>
                  <a:solidFill/>
                </a:uFill>
              </a:rPr>
              <a:t> </a:t>
            </a:r>
            <a:r>
              <a:rPr lang="en-US" sz="2000" dirty="0" err="1">
                <a:uFill>
                  <a:solidFill/>
                </a:uFill>
              </a:rPr>
              <a:t>siêu</a:t>
            </a:r>
            <a:r>
              <a:rPr lang="en-US" sz="2000" dirty="0">
                <a:uFill>
                  <a:solidFill/>
                </a:uFill>
              </a:rPr>
              <a:t> </a:t>
            </a:r>
            <a:r>
              <a:rPr lang="en-US" sz="2000" dirty="0" err="1">
                <a:uFill>
                  <a:solidFill/>
                </a:uFill>
              </a:rPr>
              <a:t>thị</a:t>
            </a:r>
            <a:endParaRPr sz="2000" dirty="0">
              <a:uFill>
                <a:solidFill/>
              </a:uFill>
            </a:endParaRPr>
          </a:p>
        </p:txBody>
      </p:sp>
    </p:spTree>
    <p:extLst>
      <p:ext uri="{BB962C8B-B14F-4D97-AF65-F5344CB8AC3E}">
        <p14:creationId xmlns:p14="http://schemas.microsoft.com/office/powerpoint/2010/main" val="146626725"/>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Shape 102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35</a:t>
            </a:fld>
            <a:endParaRPr sz="1800">
              <a:solidFill>
                <a:srgbClr val="CC0000"/>
              </a:solidFill>
            </a:endParaRPr>
          </a:p>
        </p:txBody>
      </p:sp>
      <p:sp>
        <p:nvSpPr>
          <p:cNvPr id="1027" name="Shape 1027"/>
          <p:cNvSpPr>
            <a:spLocks noGrp="1"/>
          </p:cNvSpPr>
          <p:nvPr>
            <p:ph type="title"/>
          </p:nvPr>
        </p:nvSpPr>
        <p:spPr>
          <a:prstGeom prst="rect">
            <a:avLst/>
          </a:prstGeom>
        </p:spPr>
        <p:txBody>
          <a:bodyPr/>
          <a:lstStyle/>
          <a:p>
            <a:pPr lvl="0">
              <a:defRPr sz="1800" b="0"/>
            </a:pPr>
            <a:r>
              <a:rPr lang="vi-VN" sz="2700" b="1" dirty="0"/>
              <a:t>Sở thích thiết kế lấy người dùng làm trung tâm</a:t>
            </a:r>
            <a:endParaRPr sz="2700" b="1" dirty="0"/>
          </a:p>
        </p:txBody>
      </p:sp>
      <p:sp>
        <p:nvSpPr>
          <p:cNvPr id="1028" name="Shape 1028"/>
          <p:cNvSpPr>
            <a:spLocks noGrp="1"/>
          </p:cNvSpPr>
          <p:nvPr>
            <p:ph type="body" idx="1"/>
          </p:nvPr>
        </p:nvSpPr>
        <p:spPr>
          <a:prstGeom prst="rect">
            <a:avLst/>
          </a:prstGeom>
        </p:spPr>
        <p:txBody>
          <a:bodyPr/>
          <a:lstStyle/>
          <a:p>
            <a:pPr lvl="0">
              <a:defRPr sz="1800"/>
            </a:pPr>
            <a:r>
              <a:rPr lang="vi-VN" sz="2000" dirty="0"/>
              <a:t>Đáp ứng yêu cầu thực tế</a:t>
            </a:r>
          </a:p>
          <a:p>
            <a:pPr lvl="0">
              <a:defRPr sz="1800"/>
            </a:pPr>
            <a:r>
              <a:rPr lang="vi-VN" sz="2000" dirty="0"/>
              <a:t>Giảm chi phí liên quan đến thay đổi hoặc bảo trì</a:t>
            </a:r>
          </a:p>
          <a:p>
            <a:pPr lvl="0">
              <a:defRPr sz="1800"/>
            </a:pPr>
            <a:r>
              <a:rPr lang="vi-VN" sz="2000" dirty="0"/>
              <a:t>Cho phép xác định rõ hơn các thuộc tính trong sự phát triển</a:t>
            </a:r>
          </a:p>
          <a:p>
            <a:pPr lvl="0">
              <a:defRPr sz="1800"/>
            </a:pPr>
            <a:r>
              <a:rPr lang="vi-VN" sz="2000" dirty="0"/>
              <a:t>Giảm thời gian học</a:t>
            </a:r>
          </a:p>
          <a:p>
            <a:pPr lvl="0">
              <a:defRPr sz="1800"/>
            </a:pPr>
            <a:r>
              <a:rPr lang="vi-VN" sz="2000" dirty="0"/>
              <a:t>Giảm chi phí đào tạo và hỗ trợ</a:t>
            </a:r>
          </a:p>
          <a:p>
            <a:pPr lvl="0">
              <a:defRPr sz="1800"/>
            </a:pPr>
            <a:r>
              <a:rPr lang="vi-VN" sz="2000" dirty="0"/>
              <a:t>Cho phép sử dụng hiệu quả</a:t>
            </a:r>
          </a:p>
          <a:p>
            <a:pPr lvl="0">
              <a:defRPr sz="1800"/>
            </a:pPr>
            <a:r>
              <a:rPr lang="vi-VN" sz="2000" dirty="0"/>
              <a:t>Làm cho hệ thống hấp dẫn hơn và phù hợp hơn với thị trường của nó</a:t>
            </a:r>
            <a:endParaRPr sz="2000" dirty="0"/>
          </a:p>
        </p:txBody>
      </p:sp>
    </p:spTree>
    <p:extLst>
      <p:ext uri="{BB962C8B-B14F-4D97-AF65-F5344CB8AC3E}">
        <p14:creationId xmlns:p14="http://schemas.microsoft.com/office/powerpoint/2010/main" val="1972675084"/>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hape 103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36</a:t>
            </a:fld>
            <a:endParaRPr sz="1800">
              <a:solidFill>
                <a:srgbClr val="CC0000"/>
              </a:solidFill>
            </a:endParaRPr>
          </a:p>
        </p:txBody>
      </p:sp>
      <p:sp>
        <p:nvSpPr>
          <p:cNvPr id="1031" name="Shape 1031"/>
          <p:cNvSpPr>
            <a:spLocks noGrp="1"/>
          </p:cNvSpPr>
          <p:nvPr>
            <p:ph type="title"/>
          </p:nvPr>
        </p:nvSpPr>
        <p:spPr>
          <a:prstGeom prst="rect">
            <a:avLst/>
          </a:prstGeom>
        </p:spPr>
        <p:txBody>
          <a:bodyPr/>
          <a:lstStyle/>
          <a:p>
            <a:pPr lvl="0">
              <a:defRPr sz="1800" b="0"/>
            </a:pPr>
            <a:r>
              <a:rPr lang="vi-VN" sz="2700" b="1" dirty="0"/>
              <a:t>Xác định đặc điểm của người dùng</a:t>
            </a:r>
            <a:endParaRPr sz="2700" b="1" dirty="0"/>
          </a:p>
        </p:txBody>
      </p:sp>
      <p:sp>
        <p:nvSpPr>
          <p:cNvPr id="1032" name="Shape 1032"/>
          <p:cNvSpPr>
            <a:spLocks noGrp="1"/>
          </p:cNvSpPr>
          <p:nvPr>
            <p:ph type="body" idx="1"/>
          </p:nvPr>
        </p:nvSpPr>
        <p:spPr>
          <a:prstGeom prst="rect">
            <a:avLst/>
          </a:prstGeom>
        </p:spPr>
        <p:txBody>
          <a:bodyPr/>
          <a:lstStyle/>
          <a:p>
            <a:pPr lvl="0">
              <a:defRPr sz="1800"/>
            </a:pPr>
            <a:r>
              <a:rPr lang="vi-VN" sz="2000" dirty="0"/>
              <a:t>Những câu hỏi hay</a:t>
            </a:r>
          </a:p>
          <a:p>
            <a:pPr lvl="1">
              <a:defRPr sz="1800"/>
            </a:pPr>
            <a:r>
              <a:rPr lang="vi-VN" sz="1600" dirty="0"/>
              <a:t>Mục tiêu của họ là gì?</a:t>
            </a:r>
          </a:p>
          <a:p>
            <a:pPr lvl="1">
              <a:defRPr sz="1800"/>
            </a:pPr>
            <a:r>
              <a:rPr lang="vi-VN" sz="1600" dirty="0"/>
              <a:t>Họ sẽ sử dụng phần mềm như thế nào?</a:t>
            </a:r>
          </a:p>
          <a:p>
            <a:pPr lvl="1">
              <a:defRPr sz="1800"/>
            </a:pPr>
            <a:r>
              <a:rPr lang="vi-VN" sz="1600" dirty="0"/>
              <a:t>Trình độ tin học của họ là bao nhiêu?</a:t>
            </a:r>
          </a:p>
          <a:p>
            <a:pPr lvl="1">
              <a:defRPr sz="1800"/>
            </a:pPr>
            <a:r>
              <a:rPr lang="vi-VN" sz="1600" dirty="0"/>
              <a:t>Đặc điểm tâm lý của họ là gì?</a:t>
            </a:r>
          </a:p>
          <a:p>
            <a:pPr lvl="1">
              <a:defRPr sz="1800"/>
            </a:pPr>
            <a:r>
              <a:rPr lang="vi-VN" sz="1600" dirty="0"/>
              <a:t>Thói quen của họ là gì?</a:t>
            </a:r>
            <a:endParaRPr sz="1600" dirty="0"/>
          </a:p>
        </p:txBody>
      </p:sp>
    </p:spTree>
    <p:extLst>
      <p:ext uri="{BB962C8B-B14F-4D97-AF65-F5344CB8AC3E}">
        <p14:creationId xmlns:p14="http://schemas.microsoft.com/office/powerpoint/2010/main" val="315716804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Shape 103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37</a:t>
            </a:fld>
            <a:endParaRPr sz="1800">
              <a:solidFill>
                <a:srgbClr val="CC0000"/>
              </a:solidFill>
            </a:endParaRPr>
          </a:p>
        </p:txBody>
      </p:sp>
      <p:sp>
        <p:nvSpPr>
          <p:cNvPr id="1035" name="Shape 1035"/>
          <p:cNvSpPr>
            <a:spLocks noGrp="1"/>
          </p:cNvSpPr>
          <p:nvPr>
            <p:ph type="title"/>
          </p:nvPr>
        </p:nvSpPr>
        <p:spPr>
          <a:prstGeom prst="rect">
            <a:avLst/>
          </a:prstGeom>
        </p:spPr>
        <p:txBody>
          <a:bodyPr/>
          <a:lstStyle/>
          <a:p>
            <a:pPr lvl="0">
              <a:defRPr sz="1800" b="0"/>
            </a:pPr>
            <a:r>
              <a:rPr lang="vi-VN" sz="2700" b="1" dirty="0"/>
              <a:t>Sơ đồ ca sử dụng</a:t>
            </a:r>
            <a:endParaRPr sz="2700" b="1" dirty="0"/>
          </a:p>
        </p:txBody>
      </p:sp>
      <p:sp>
        <p:nvSpPr>
          <p:cNvPr id="1036" name="Shape 1036"/>
          <p:cNvSpPr>
            <a:spLocks noGrp="1"/>
          </p:cNvSpPr>
          <p:nvPr>
            <p:ph type="body" idx="1"/>
          </p:nvPr>
        </p:nvSpPr>
        <p:spPr>
          <a:prstGeom prst="rect">
            <a:avLst/>
          </a:prstGeom>
        </p:spPr>
        <p:txBody>
          <a:bodyPr/>
          <a:lstStyle/>
          <a:p>
            <a:pPr lvl="0">
              <a:defRPr sz="1800"/>
            </a:pPr>
            <a:r>
              <a:rPr lang="en-US" sz="2000" dirty="0"/>
              <a:t>A use-case diagram consists of three parts</a:t>
            </a:r>
          </a:p>
          <a:p>
            <a:pPr lvl="1">
              <a:defRPr sz="1800"/>
            </a:pPr>
            <a:r>
              <a:rPr lang="en-US" sz="1600" dirty="0"/>
              <a:t>The system</a:t>
            </a:r>
          </a:p>
          <a:p>
            <a:pPr lvl="1">
              <a:defRPr sz="1800"/>
            </a:pPr>
            <a:r>
              <a:rPr lang="en-US" sz="1600" dirty="0"/>
              <a:t>The use-case</a:t>
            </a:r>
          </a:p>
          <a:p>
            <a:pPr lvl="1">
              <a:defRPr sz="1800"/>
            </a:pPr>
            <a:r>
              <a:rPr lang="en-US" sz="1600" dirty="0"/>
              <a:t>The actor</a:t>
            </a:r>
            <a:endParaRPr sz="1600" dirty="0" smtClean="0"/>
          </a:p>
          <a:p>
            <a:pPr lvl="0">
              <a:defRPr sz="1800"/>
            </a:pPr>
            <a:r>
              <a:rPr lang="vi-VN" sz="2000" dirty="0"/>
              <a:t>Biểu diễn đồ họa</a:t>
            </a:r>
            <a:endParaRPr sz="2000" dirty="0"/>
          </a:p>
        </p:txBody>
      </p:sp>
      <p:grpSp>
        <p:nvGrpSpPr>
          <p:cNvPr id="1051" name="Group 1051"/>
          <p:cNvGrpSpPr/>
          <p:nvPr/>
        </p:nvGrpSpPr>
        <p:grpSpPr>
          <a:xfrm>
            <a:off x="2484686" y="3872880"/>
            <a:ext cx="7222630" cy="1381734"/>
            <a:chOff x="0" y="0"/>
            <a:chExt cx="7704138" cy="1965131"/>
          </a:xfrm>
        </p:grpSpPr>
        <p:grpSp>
          <p:nvGrpSpPr>
            <p:cNvPr id="1042" name="Group 1042"/>
            <p:cNvGrpSpPr/>
            <p:nvPr/>
          </p:nvGrpSpPr>
          <p:grpSpPr>
            <a:xfrm>
              <a:off x="5032374" y="215899"/>
              <a:ext cx="457202" cy="914401"/>
              <a:chOff x="0" y="0"/>
              <a:chExt cx="457200" cy="914399"/>
            </a:xfrm>
          </p:grpSpPr>
          <p:sp>
            <p:nvSpPr>
              <p:cNvPr id="1037" name="Shape 1037"/>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38" name="Shape 1038"/>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39" name="Shape 1039"/>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40" name="Shape 1040"/>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041" name="Shape 1041"/>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043" name="Shape 1043"/>
            <p:cNvSpPr/>
            <p:nvPr/>
          </p:nvSpPr>
          <p:spPr>
            <a:xfrm>
              <a:off x="287337" y="1439862"/>
              <a:ext cx="1019901"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System</a:t>
              </a:r>
            </a:p>
          </p:txBody>
        </p:sp>
        <p:sp>
          <p:nvSpPr>
            <p:cNvPr id="1044" name="Shape 1044"/>
            <p:cNvSpPr/>
            <p:nvPr/>
          </p:nvSpPr>
          <p:spPr>
            <a:xfrm>
              <a:off x="2376487" y="546099"/>
              <a:ext cx="1925638" cy="53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45" name="Shape 1045"/>
            <p:cNvSpPr/>
            <p:nvPr/>
          </p:nvSpPr>
          <p:spPr>
            <a:xfrm>
              <a:off x="0" y="0"/>
              <a:ext cx="1944688" cy="1223963"/>
            </a:xfrm>
            <a:prstGeom prst="rect">
              <a:avLst/>
            </a:prstGeom>
            <a:no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46" name="Shape 1046"/>
            <p:cNvSpPr/>
            <p:nvPr/>
          </p:nvSpPr>
          <p:spPr>
            <a:xfrm>
              <a:off x="2768198" y="1439862"/>
              <a:ext cx="1215031"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rPr dirty="0"/>
                <a:t>Use-case</a:t>
              </a:r>
            </a:p>
          </p:txBody>
        </p:sp>
        <p:sp>
          <p:nvSpPr>
            <p:cNvPr id="1047" name="Shape 1047"/>
            <p:cNvSpPr/>
            <p:nvPr/>
          </p:nvSpPr>
          <p:spPr>
            <a:xfrm>
              <a:off x="4908031" y="1439862"/>
              <a:ext cx="744817"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Actor</a:t>
              </a:r>
            </a:p>
          </p:txBody>
        </p:sp>
        <p:sp>
          <p:nvSpPr>
            <p:cNvPr id="1048" name="Shape 1048"/>
            <p:cNvSpPr/>
            <p:nvPr/>
          </p:nvSpPr>
          <p:spPr>
            <a:xfrm>
              <a:off x="6191250" y="215899"/>
              <a:ext cx="1512888" cy="863601"/>
            </a:xfrm>
            <a:prstGeom prst="rect">
              <a:avLst/>
            </a:prstGeom>
            <a:no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049" name="Shape 1049"/>
            <p:cNvSpPr/>
            <p:nvPr/>
          </p:nvSpPr>
          <p:spPr>
            <a:xfrm>
              <a:off x="6557106" y="1439862"/>
              <a:ext cx="744817"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Actor</a:t>
              </a:r>
            </a:p>
          </p:txBody>
        </p:sp>
        <p:sp>
          <p:nvSpPr>
            <p:cNvPr id="1050" name="Shape 1050"/>
            <p:cNvSpPr/>
            <p:nvPr/>
          </p:nvSpPr>
          <p:spPr>
            <a:xfrm>
              <a:off x="6338887" y="144462"/>
              <a:ext cx="1216741"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 actor »</a:t>
              </a:r>
            </a:p>
          </p:txBody>
        </p:sp>
      </p:grpSp>
    </p:spTree>
    <p:extLst>
      <p:ext uri="{BB962C8B-B14F-4D97-AF65-F5344CB8AC3E}">
        <p14:creationId xmlns:p14="http://schemas.microsoft.com/office/powerpoint/2010/main" val="12974196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38</a:t>
            </a:fld>
            <a:endParaRPr sz="1800">
              <a:solidFill>
                <a:srgbClr val="CC0000"/>
              </a:solidFill>
            </a:endParaRPr>
          </a:p>
        </p:txBody>
      </p:sp>
      <p:sp>
        <p:nvSpPr>
          <p:cNvPr id="1054" name="Shape 1054"/>
          <p:cNvSpPr>
            <a:spLocks noGrp="1"/>
          </p:cNvSpPr>
          <p:nvPr>
            <p:ph type="title"/>
          </p:nvPr>
        </p:nvSpPr>
        <p:spPr>
          <a:prstGeom prst="rect">
            <a:avLst/>
          </a:prstGeom>
        </p:spPr>
        <p:txBody>
          <a:bodyPr/>
          <a:lstStyle/>
          <a:p>
            <a:pPr lvl="0">
              <a:defRPr sz="1800" b="0"/>
            </a:pPr>
            <a:r>
              <a:rPr lang="en-US" sz="2700" b="1" dirty="0" err="1"/>
              <a:t>Hệ</a:t>
            </a:r>
            <a:r>
              <a:rPr lang="en-US" sz="2700" b="1" dirty="0"/>
              <a:t> </a:t>
            </a:r>
            <a:r>
              <a:rPr lang="en-US" sz="2700" b="1" dirty="0" err="1"/>
              <a:t>thống</a:t>
            </a:r>
            <a:endParaRPr sz="2700" b="1" dirty="0"/>
          </a:p>
        </p:txBody>
      </p:sp>
      <p:sp>
        <p:nvSpPr>
          <p:cNvPr id="1055" name="Shape 1055"/>
          <p:cNvSpPr>
            <a:spLocks noGrp="1"/>
          </p:cNvSpPr>
          <p:nvPr>
            <p:ph type="body" idx="1"/>
          </p:nvPr>
        </p:nvSpPr>
        <p:spPr>
          <a:prstGeom prst="rect">
            <a:avLst/>
          </a:prstGeom>
        </p:spPr>
        <p:txBody>
          <a:bodyPr/>
          <a:lstStyle/>
          <a:p>
            <a:pPr lvl="0">
              <a:defRPr sz="1800"/>
            </a:pPr>
            <a:r>
              <a:rPr lang="vi-VN" sz="2000" dirty="0"/>
              <a:t>Hệ thống có thể là bất kỳ hệ thống nào, không chỉ hệ thống phần mềm</a:t>
            </a:r>
          </a:p>
          <a:p>
            <a:pPr lvl="0">
              <a:defRPr sz="1800"/>
            </a:pPr>
            <a:r>
              <a:rPr lang="vi-VN" sz="2000" dirty="0"/>
              <a:t>Nó xác định ranh giới của hệ thống một cách rõ ràng và chính xác</a:t>
            </a:r>
          </a:p>
          <a:p>
            <a:pPr lvl="0">
              <a:defRPr sz="1800"/>
            </a:pPr>
            <a:r>
              <a:rPr lang="vi-VN" sz="2000" dirty="0"/>
              <a:t>Không quá tham vọng</a:t>
            </a:r>
          </a:p>
          <a:p>
            <a:pPr lvl="0">
              <a:defRPr sz="1800"/>
            </a:pPr>
            <a:r>
              <a:rPr lang="vi-VN" sz="2000" dirty="0"/>
              <a:t>Chỉ xác định các chức năng cơ bản</a:t>
            </a:r>
          </a:p>
          <a:p>
            <a:pPr lvl="0">
              <a:defRPr sz="1800"/>
            </a:pPr>
            <a:r>
              <a:rPr lang="vi-VN" sz="2000" dirty="0"/>
              <a:t>Xây dựng một kiến trúc được xác định rõ ràng</a:t>
            </a:r>
          </a:p>
          <a:p>
            <a:pPr lvl="0">
              <a:defRPr sz="1800"/>
            </a:pPr>
            <a:r>
              <a:rPr lang="vi-VN" sz="2000" dirty="0"/>
              <a:t>Chức năng bổ sung có thể được thêm vào trong quá trình phát triển</a:t>
            </a:r>
            <a:endParaRPr sz="1600" dirty="0"/>
          </a:p>
        </p:txBody>
      </p:sp>
      <p:pic>
        <p:nvPicPr>
          <p:cNvPr id="1056" name="pasted-image.png"/>
          <p:cNvPicPr/>
          <p:nvPr/>
        </p:nvPicPr>
        <p:blipFill>
          <a:blip r:embed="rId2"/>
          <a:stretch>
            <a:fillRect/>
          </a:stretch>
        </p:blipFill>
        <p:spPr>
          <a:xfrm>
            <a:off x="375066" y="4151483"/>
            <a:ext cx="3134286" cy="1655295"/>
          </a:xfrm>
          <a:prstGeom prst="rect">
            <a:avLst/>
          </a:prstGeom>
          <a:ln w="6350">
            <a:round/>
          </a:ln>
        </p:spPr>
      </p:pic>
      <p:pic>
        <p:nvPicPr>
          <p:cNvPr id="1057" name="pasted-image.png"/>
          <p:cNvPicPr/>
          <p:nvPr/>
        </p:nvPicPr>
        <p:blipFill>
          <a:blip r:embed="rId3"/>
          <a:stretch>
            <a:fillRect/>
          </a:stretch>
        </p:blipFill>
        <p:spPr>
          <a:xfrm>
            <a:off x="4684256" y="3983470"/>
            <a:ext cx="2315489" cy="1991321"/>
          </a:xfrm>
          <a:prstGeom prst="rect">
            <a:avLst/>
          </a:prstGeom>
          <a:ln w="6350">
            <a:round/>
          </a:ln>
        </p:spPr>
      </p:pic>
      <p:pic>
        <p:nvPicPr>
          <p:cNvPr id="1058" name="pasted-image.png"/>
          <p:cNvPicPr/>
          <p:nvPr/>
        </p:nvPicPr>
        <p:blipFill>
          <a:blip r:embed="rId4"/>
          <a:stretch>
            <a:fillRect/>
          </a:stretch>
        </p:blipFill>
        <p:spPr>
          <a:xfrm>
            <a:off x="8590906" y="3983469"/>
            <a:ext cx="3214688" cy="1991321"/>
          </a:xfrm>
          <a:prstGeom prst="rect">
            <a:avLst/>
          </a:prstGeom>
          <a:ln w="6350">
            <a:round/>
          </a:ln>
        </p:spPr>
      </p:pic>
      <p:sp>
        <p:nvSpPr>
          <p:cNvPr id="1059" name="Shape 1059"/>
          <p:cNvSpPr/>
          <p:nvPr/>
        </p:nvSpPr>
        <p:spPr>
          <a:xfrm>
            <a:off x="741974" y="6116729"/>
            <a:ext cx="2522948" cy="347481"/>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000"/>
            </a:lvl1pPr>
          </a:lstStyle>
          <a:p>
            <a:pPr lvl="0">
              <a:defRPr sz="1800">
                <a:uFillTx/>
              </a:defRPr>
            </a:pPr>
            <a:r>
              <a:rPr lang="en-US" sz="1700" dirty="0" err="1">
                <a:uFill>
                  <a:solidFill/>
                </a:uFill>
              </a:rPr>
              <a:t>Hệ</a:t>
            </a:r>
            <a:r>
              <a:rPr lang="en-US" sz="1700" dirty="0">
                <a:uFill>
                  <a:solidFill/>
                </a:uFill>
              </a:rPr>
              <a:t> </a:t>
            </a:r>
            <a:r>
              <a:rPr lang="en-US" sz="1700" dirty="0" err="1">
                <a:uFill>
                  <a:solidFill/>
                </a:uFill>
              </a:rPr>
              <a:t>thống</a:t>
            </a:r>
            <a:r>
              <a:rPr lang="en-US" sz="1700" dirty="0">
                <a:uFill>
                  <a:solidFill/>
                </a:uFill>
              </a:rPr>
              <a:t> “</a:t>
            </a:r>
            <a:r>
              <a:rPr lang="en-US" sz="1700" dirty="0" err="1">
                <a:uFill>
                  <a:solidFill/>
                </a:uFill>
              </a:rPr>
              <a:t>Sách</a:t>
            </a:r>
            <a:r>
              <a:rPr lang="en-US" sz="1700" dirty="0">
                <a:uFill>
                  <a:solidFill/>
                </a:uFill>
              </a:rPr>
              <a:t> </a:t>
            </a:r>
            <a:r>
              <a:rPr lang="en-US" sz="1700" dirty="0" err="1">
                <a:uFill>
                  <a:solidFill/>
                </a:uFill>
              </a:rPr>
              <a:t>trực</a:t>
            </a:r>
            <a:r>
              <a:rPr lang="en-US" sz="1700" dirty="0">
                <a:uFill>
                  <a:solidFill/>
                </a:uFill>
              </a:rPr>
              <a:t> </a:t>
            </a:r>
            <a:r>
              <a:rPr lang="en-US" sz="1700" dirty="0" err="1">
                <a:uFill>
                  <a:solidFill/>
                </a:uFill>
              </a:rPr>
              <a:t>tuyến</a:t>
            </a:r>
            <a:r>
              <a:rPr lang="en-US" sz="1700" dirty="0">
                <a:uFill>
                  <a:solidFill/>
                </a:uFill>
              </a:rPr>
              <a:t>”</a:t>
            </a:r>
            <a:endParaRPr sz="1700" dirty="0">
              <a:uFill>
                <a:solidFill/>
              </a:uFill>
            </a:endParaRPr>
          </a:p>
        </p:txBody>
      </p:sp>
      <p:sp>
        <p:nvSpPr>
          <p:cNvPr id="1060" name="Shape 1060"/>
          <p:cNvSpPr/>
          <p:nvPr/>
        </p:nvSpPr>
        <p:spPr>
          <a:xfrm>
            <a:off x="4780537" y="6116729"/>
            <a:ext cx="1942148" cy="347481"/>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000"/>
            </a:lvl1pPr>
          </a:lstStyle>
          <a:p>
            <a:pPr lvl="0">
              <a:defRPr sz="1800">
                <a:uFillTx/>
              </a:defRPr>
            </a:pPr>
            <a:r>
              <a:rPr lang="en-US" sz="1700" dirty="0" err="1">
                <a:uFill>
                  <a:solidFill/>
                </a:uFill>
              </a:rPr>
              <a:t>Hệ</a:t>
            </a:r>
            <a:r>
              <a:rPr lang="en-US" sz="1700" dirty="0">
                <a:uFill>
                  <a:solidFill/>
                </a:uFill>
              </a:rPr>
              <a:t> </a:t>
            </a:r>
            <a:r>
              <a:rPr lang="en-US" sz="1700" dirty="0" err="1">
                <a:uFill>
                  <a:solidFill/>
                </a:uFill>
              </a:rPr>
              <a:t>thống</a:t>
            </a:r>
            <a:r>
              <a:rPr lang="en-US" sz="1700" dirty="0">
                <a:uFill>
                  <a:solidFill/>
                </a:uFill>
              </a:rPr>
              <a:t> "</a:t>
            </a:r>
            <a:r>
              <a:rPr lang="en-US" sz="1700" dirty="0" err="1">
                <a:uFill>
                  <a:solidFill/>
                </a:uFill>
              </a:rPr>
              <a:t>nhà</a:t>
            </a:r>
            <a:r>
              <a:rPr lang="en-US" sz="1700" dirty="0">
                <a:uFill>
                  <a:solidFill/>
                </a:uFill>
              </a:rPr>
              <a:t> </a:t>
            </a:r>
            <a:r>
              <a:rPr lang="en-US" sz="1700" dirty="0" err="1">
                <a:uFill>
                  <a:solidFill/>
                </a:uFill>
              </a:rPr>
              <a:t>hàng</a:t>
            </a:r>
            <a:r>
              <a:rPr lang="en-US" sz="1700" dirty="0">
                <a:uFill>
                  <a:solidFill/>
                </a:uFill>
              </a:rPr>
              <a:t>"</a:t>
            </a:r>
            <a:endParaRPr sz="1700" dirty="0">
              <a:uFill>
                <a:solidFill/>
              </a:uFill>
            </a:endParaRPr>
          </a:p>
        </p:txBody>
      </p:sp>
      <p:sp>
        <p:nvSpPr>
          <p:cNvPr id="1061" name="Shape 1061"/>
          <p:cNvSpPr/>
          <p:nvPr/>
        </p:nvSpPr>
        <p:spPr>
          <a:xfrm>
            <a:off x="8851338" y="6116728"/>
            <a:ext cx="2546929" cy="347481"/>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000"/>
            </a:lvl1pPr>
          </a:lstStyle>
          <a:p>
            <a:pPr lvl="0">
              <a:defRPr sz="1800">
                <a:uFillTx/>
              </a:defRPr>
            </a:pPr>
            <a:r>
              <a:rPr lang="en-US" sz="1700" smtClean="0">
                <a:uFill>
                  <a:solidFill/>
                </a:uFill>
              </a:rPr>
              <a:t>Hệ thống "Dịch vụ thời tiết"</a:t>
            </a:r>
            <a:endParaRPr sz="1700" dirty="0">
              <a:uFill>
                <a:solidFill/>
              </a:uFill>
            </a:endParaRPr>
          </a:p>
        </p:txBody>
      </p:sp>
    </p:spTree>
    <p:extLst>
      <p:ext uri="{BB962C8B-B14F-4D97-AF65-F5344CB8AC3E}">
        <p14:creationId xmlns:p14="http://schemas.microsoft.com/office/powerpoint/2010/main" val="365954189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Shape 106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39</a:t>
            </a:fld>
            <a:endParaRPr sz="1800">
              <a:solidFill>
                <a:srgbClr val="CC0000"/>
              </a:solidFill>
            </a:endParaRPr>
          </a:p>
        </p:txBody>
      </p:sp>
      <p:sp>
        <p:nvSpPr>
          <p:cNvPr id="1064" name="Shape 1064"/>
          <p:cNvSpPr>
            <a:spLocks noGrp="1"/>
          </p:cNvSpPr>
          <p:nvPr>
            <p:ph type="title"/>
          </p:nvPr>
        </p:nvSpPr>
        <p:spPr>
          <a:prstGeom prst="rect">
            <a:avLst/>
          </a:prstGeom>
        </p:spPr>
        <p:txBody>
          <a:bodyPr/>
          <a:lstStyle/>
          <a:p>
            <a:pPr lvl="0">
              <a:defRPr sz="1800" b="0"/>
            </a:pPr>
            <a:r>
              <a:rPr sz="2700" b="1"/>
              <a:t>Use-case</a:t>
            </a:r>
          </a:p>
        </p:txBody>
      </p:sp>
      <p:sp>
        <p:nvSpPr>
          <p:cNvPr id="1065" name="Shape 1065"/>
          <p:cNvSpPr>
            <a:spLocks noGrp="1"/>
          </p:cNvSpPr>
          <p:nvPr>
            <p:ph type="body" idx="1"/>
          </p:nvPr>
        </p:nvSpPr>
        <p:spPr>
          <a:xfrm>
            <a:off x="488343" y="1256637"/>
            <a:ext cx="10789257" cy="4729826"/>
          </a:xfrm>
          <a:prstGeom prst="rect">
            <a:avLst/>
          </a:prstGeom>
        </p:spPr>
        <p:txBody>
          <a:bodyPr/>
          <a:lstStyle/>
          <a:p>
            <a:pPr lvl="0">
              <a:defRPr sz="1800"/>
            </a:pPr>
            <a:r>
              <a:rPr lang="vi-VN" sz="2000" dirty="0"/>
              <a:t>Ca sử dụng là một tương tác điển hình hoặc một chuỗi tương tác điển hình giữa hệ thống và môi trường của nó</a:t>
            </a:r>
          </a:p>
          <a:p>
            <a:pPr lvl="0">
              <a:defRPr sz="1800"/>
            </a:pPr>
            <a:r>
              <a:rPr lang="vi-VN" sz="2000" dirty="0"/>
              <a:t>Mục tiêu của ca sử dụng là mô hình hóa hệ thống</a:t>
            </a:r>
          </a:p>
          <a:p>
            <a:pPr lvl="1">
              <a:defRPr sz="1800"/>
            </a:pPr>
            <a:r>
              <a:rPr lang="vi-VN" sz="1600" dirty="0"/>
              <a:t>theo quan điểm của người dùng tương tác với hệ thống</a:t>
            </a:r>
          </a:p>
          <a:p>
            <a:pPr lvl="1">
              <a:defRPr sz="1800"/>
            </a:pPr>
            <a:r>
              <a:rPr lang="vi-VN" sz="1600" dirty="0"/>
              <a:t>để hoàn thành mục tiêu của họ</a:t>
            </a:r>
          </a:p>
          <a:p>
            <a:pPr lvl="0">
              <a:defRPr sz="1800"/>
            </a:pPr>
            <a:r>
              <a:rPr lang="vi-VN" sz="2000" dirty="0"/>
              <a:t>Ca sử dụng có thể lớn hoặc nhỏ</a:t>
            </a:r>
          </a:p>
          <a:p>
            <a:pPr lvl="0">
              <a:defRPr sz="1800"/>
            </a:pPr>
            <a:r>
              <a:rPr lang="vi-VN" sz="2000" dirty="0"/>
              <a:t>Ví dụ: phát triển một công cụ để xử lý văn bản</a:t>
            </a:r>
            <a:r>
              <a:rPr sz="2000" dirty="0" smtClean="0"/>
              <a:t>Some possible use-cases</a:t>
            </a:r>
          </a:p>
          <a:p>
            <a:pPr lvl="2">
              <a:defRPr sz="1800"/>
            </a:pPr>
            <a:r>
              <a:rPr lang="vi-VN" dirty="0"/>
              <a:t>Tạo một tài liệu mới</a:t>
            </a:r>
          </a:p>
          <a:p>
            <a:pPr lvl="2">
              <a:defRPr sz="1800"/>
            </a:pPr>
            <a:r>
              <a:rPr lang="vi-VN" dirty="0"/>
              <a:t>Sửa đổi tài liệu hiện có</a:t>
            </a:r>
          </a:p>
          <a:p>
            <a:pPr lvl="2">
              <a:defRPr sz="1800"/>
            </a:pPr>
            <a:r>
              <a:rPr lang="vi-VN" dirty="0"/>
              <a:t>Xóa tài liệu</a:t>
            </a:r>
          </a:p>
          <a:p>
            <a:pPr lvl="2">
              <a:defRPr sz="1800"/>
            </a:pPr>
            <a:r>
              <a:rPr lang="vi-VN" dirty="0"/>
              <a:t>Nhập văn bản mới,…</a:t>
            </a:r>
            <a:endParaRPr dirty="0"/>
          </a:p>
        </p:txBody>
      </p:sp>
      <p:pic>
        <p:nvPicPr>
          <p:cNvPr id="1066" name="Screen Shot 2015-06-15 at 08.03.22.png"/>
          <p:cNvPicPr/>
          <p:nvPr/>
        </p:nvPicPr>
        <p:blipFill>
          <a:blip r:embed="rId2" cstate="screen">
            <a:extLst>
              <a:ext uri="{28A0092B-C50C-407E-A947-70E740481C1C}">
                <a14:useLocalDpi xmlns:a14="http://schemas.microsoft.com/office/drawing/2010/main"/>
              </a:ext>
            </a:extLst>
          </a:blip>
          <a:stretch>
            <a:fillRect/>
          </a:stretch>
        </p:blipFill>
        <p:spPr>
          <a:xfrm>
            <a:off x="3870258" y="4793130"/>
            <a:ext cx="7880484" cy="1723856"/>
          </a:xfrm>
          <a:prstGeom prst="rect">
            <a:avLst/>
          </a:prstGeom>
          <a:ln w="6350">
            <a:solidFill/>
            <a:round/>
          </a:ln>
        </p:spPr>
      </p:pic>
      <p:sp>
        <p:nvSpPr>
          <p:cNvPr id="1067" name="Shape 1067"/>
          <p:cNvSpPr/>
          <p:nvPr/>
        </p:nvSpPr>
        <p:spPr>
          <a:xfrm>
            <a:off x="6757641" y="4338729"/>
            <a:ext cx="2273970" cy="347481"/>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000"/>
            </a:lvl1pPr>
          </a:lstStyle>
          <a:p>
            <a:pPr lvl="0">
              <a:defRPr sz="1800">
                <a:uFillTx/>
              </a:defRPr>
            </a:pPr>
            <a:r>
              <a:rPr lang="vi-VN" sz="1700" dirty="0">
                <a:uFill>
                  <a:solidFill/>
                </a:uFill>
              </a:rPr>
              <a:t>Công cụ xử lý văn bản</a:t>
            </a:r>
            <a:endParaRPr sz="1700" dirty="0">
              <a:uFill>
                <a:solidFill/>
              </a:uFill>
            </a:endParaRPr>
          </a:p>
        </p:txBody>
      </p:sp>
    </p:spTree>
    <p:extLst>
      <p:ext uri="{BB962C8B-B14F-4D97-AF65-F5344CB8AC3E}">
        <p14:creationId xmlns:p14="http://schemas.microsoft.com/office/powerpoint/2010/main" val="343529892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err="1"/>
              <a:t>Yêu</a:t>
            </a:r>
            <a:r>
              <a:rPr lang="en-US" dirty="0"/>
              <a:t> </a:t>
            </a:r>
            <a:r>
              <a:rPr lang="en-US" dirty="0" err="1"/>
              <a:t>cầu</a:t>
            </a:r>
            <a:endParaRPr lang="en-US" dirty="0" smtClean="0"/>
          </a:p>
        </p:txBody>
      </p:sp>
      <p:sp>
        <p:nvSpPr>
          <p:cNvPr id="16387" name="Content Placeholder 2"/>
          <p:cNvSpPr>
            <a:spLocks noGrp="1"/>
          </p:cNvSpPr>
          <p:nvPr>
            <p:ph idx="1"/>
          </p:nvPr>
        </p:nvSpPr>
        <p:spPr>
          <a:xfrm>
            <a:off x="732368" y="1600200"/>
            <a:ext cx="10723033" cy="4552950"/>
          </a:xfrm>
        </p:spPr>
        <p:txBody>
          <a:bodyPr/>
          <a:lstStyle/>
          <a:p>
            <a:r>
              <a:rPr lang="vi-VN" dirty="0"/>
              <a:t>Quá trình phát triển hệ thống chuyển đổi hệ thống hiện có (nguyên trạng) thành hệ thống đề xuất (hiện hữu)</a:t>
            </a:r>
          </a:p>
          <a:p>
            <a:r>
              <a:rPr lang="vi-VN" dirty="0"/>
              <a:t>Xác định yêu cầu</a:t>
            </a:r>
            <a:r>
              <a:rPr lang="en-US" dirty="0" smtClean="0"/>
              <a:t>The single most critical step of the entire SDLC</a:t>
            </a:r>
          </a:p>
          <a:p>
            <a:pPr lvl="1"/>
            <a:r>
              <a:rPr lang="vi-VN" dirty="0"/>
              <a:t>Có thể dễ dàng thực hiện các thay đổi trong giai đoạn này</a:t>
            </a:r>
          </a:p>
          <a:p>
            <a:pPr lvl="1"/>
            <a:r>
              <a:rPr lang="vi-VN" dirty="0"/>
              <a:t>Hầu hết (&gt; 50%) lỗi hệ thống là do vấn đề với các yêu cầu</a:t>
            </a:r>
          </a:p>
          <a:p>
            <a:pPr lvl="1"/>
            <a:r>
              <a:rPr lang="vi-VN" dirty="0"/>
              <a:t>Quá trình lặp lại của OOSAD có hiệu quả vì:</a:t>
            </a:r>
          </a:p>
          <a:p>
            <a:pPr lvl="2"/>
            <a:r>
              <a:rPr lang="vi-VN" dirty="0"/>
              <a:t>Các lô yêu cầu nhỏ có thể được xác định và thực hiện từng bước</a:t>
            </a:r>
          </a:p>
          <a:p>
            <a:pPr lvl="2"/>
            <a:r>
              <a:rPr lang="vi-VN" dirty="0"/>
              <a:t>Hệ thống sẽ phát triển theo thời gian</a:t>
            </a:r>
            <a:endParaRPr lang="en-US" dirty="0" smtClean="0"/>
          </a:p>
        </p:txBody>
      </p:sp>
    </p:spTree>
    <p:extLst>
      <p:ext uri="{BB962C8B-B14F-4D97-AF65-F5344CB8AC3E}">
        <p14:creationId xmlns:p14="http://schemas.microsoft.com/office/powerpoint/2010/main" val="1105973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40</a:t>
            </a:fld>
            <a:endParaRPr sz="1800">
              <a:solidFill>
                <a:srgbClr val="CC0000"/>
              </a:solidFill>
            </a:endParaRPr>
          </a:p>
        </p:txBody>
      </p:sp>
      <p:sp>
        <p:nvSpPr>
          <p:cNvPr id="1070" name="Shape 1070"/>
          <p:cNvSpPr>
            <a:spLocks noGrp="1"/>
          </p:cNvSpPr>
          <p:nvPr>
            <p:ph type="title"/>
          </p:nvPr>
        </p:nvSpPr>
        <p:spPr>
          <a:prstGeom prst="rect">
            <a:avLst/>
          </a:prstGeom>
        </p:spPr>
        <p:txBody>
          <a:bodyPr/>
          <a:lstStyle/>
          <a:p>
            <a:pPr lvl="0">
              <a:defRPr sz="1800" b="0"/>
            </a:pPr>
            <a:r>
              <a:rPr sz="2700" b="1"/>
              <a:t>Use-case</a:t>
            </a:r>
          </a:p>
        </p:txBody>
      </p:sp>
      <p:sp>
        <p:nvSpPr>
          <p:cNvPr id="1071" name="Shape 1071"/>
          <p:cNvSpPr>
            <a:spLocks noGrp="1"/>
          </p:cNvSpPr>
          <p:nvPr>
            <p:ph type="body" idx="1"/>
          </p:nvPr>
        </p:nvSpPr>
        <p:spPr>
          <a:prstGeom prst="rect">
            <a:avLst/>
          </a:prstGeom>
        </p:spPr>
        <p:txBody>
          <a:bodyPr/>
          <a:lstStyle/>
          <a:p>
            <a:pPr lvl="0">
              <a:defRPr sz="1800"/>
            </a:pPr>
            <a:r>
              <a:rPr lang="vi-VN" sz="2000" dirty="0"/>
              <a:t>Một ca sử dụng cần phải</a:t>
            </a:r>
          </a:p>
          <a:p>
            <a:pPr lvl="1">
              <a:defRPr sz="1800"/>
            </a:pPr>
            <a:r>
              <a:rPr lang="vi-VN" sz="1600" dirty="0"/>
              <a:t>luôn tương ứng với một mục tiêu cấp cao</a:t>
            </a:r>
          </a:p>
          <a:p>
            <a:pPr lvl="1">
              <a:defRPr sz="1800"/>
            </a:pPr>
            <a:r>
              <a:rPr lang="vi-VN" sz="1600" dirty="0"/>
              <a:t>mô tả sự tương tác giữa người dùng và hệ thống, không phải các hoạt động mà hệ thống phải thực hiện</a:t>
            </a:r>
          </a:p>
          <a:p>
            <a:pPr lvl="1">
              <a:defRPr sz="1800"/>
            </a:pPr>
            <a:r>
              <a:rPr lang="vi-VN" sz="1600" dirty="0"/>
              <a:t>bao gồm tất cả các bước cần tuân theo để thực hiện một nhiệm vụ nhất định</a:t>
            </a:r>
          </a:p>
          <a:p>
            <a:pPr lvl="1">
              <a:defRPr sz="1800"/>
            </a:pPr>
            <a:r>
              <a:rPr lang="vi-VN" sz="1600" dirty="0"/>
              <a:t>được viết, ở mức độ có thể, độc lập với giao diện người dùng</a:t>
            </a:r>
          </a:p>
          <a:p>
            <a:pPr lvl="1">
              <a:defRPr sz="1800"/>
            </a:pPr>
            <a:r>
              <a:rPr lang="vi-VN" sz="1600" dirty="0"/>
              <a:t>chỉ bao gồm các tương tác với hệ thống</a:t>
            </a:r>
            <a:endParaRPr sz="1600" dirty="0"/>
          </a:p>
        </p:txBody>
      </p:sp>
    </p:spTree>
    <p:extLst>
      <p:ext uri="{BB962C8B-B14F-4D97-AF65-F5344CB8AC3E}">
        <p14:creationId xmlns:p14="http://schemas.microsoft.com/office/powerpoint/2010/main" val="137408251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hape 107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41</a:t>
            </a:fld>
            <a:endParaRPr sz="1800">
              <a:solidFill>
                <a:srgbClr val="CC0000"/>
              </a:solidFill>
            </a:endParaRPr>
          </a:p>
        </p:txBody>
      </p:sp>
      <p:sp>
        <p:nvSpPr>
          <p:cNvPr id="1074" name="Shape 1074"/>
          <p:cNvSpPr>
            <a:spLocks noGrp="1"/>
          </p:cNvSpPr>
          <p:nvPr>
            <p:ph type="title"/>
          </p:nvPr>
        </p:nvSpPr>
        <p:spPr>
          <a:prstGeom prst="rect">
            <a:avLst/>
          </a:prstGeom>
        </p:spPr>
        <p:txBody>
          <a:bodyPr/>
          <a:lstStyle/>
          <a:p>
            <a:pPr lvl="0">
              <a:defRPr sz="1800" b="0"/>
            </a:pPr>
            <a:r>
              <a:rPr sz="2700" b="1"/>
              <a:t>Use-case</a:t>
            </a:r>
          </a:p>
        </p:txBody>
      </p:sp>
      <p:sp>
        <p:nvSpPr>
          <p:cNvPr id="1075" name="Shape 1075"/>
          <p:cNvSpPr>
            <a:spLocks noGrp="1"/>
          </p:cNvSpPr>
          <p:nvPr>
            <p:ph type="body" idx="1"/>
          </p:nvPr>
        </p:nvSpPr>
        <p:spPr>
          <a:xfrm>
            <a:off x="487059" y="1180437"/>
            <a:ext cx="11040177" cy="4729826"/>
          </a:xfrm>
          <a:prstGeom prst="rect">
            <a:avLst/>
          </a:prstGeom>
        </p:spPr>
        <p:txBody>
          <a:bodyPr/>
          <a:lstStyle/>
          <a:p>
            <a:pPr lvl="0">
              <a:defRPr sz="1800"/>
            </a:pPr>
            <a:r>
              <a:rPr lang="vi-VN" sz="2000" b="1" dirty="0"/>
              <a:t>Mục tiêu và tương tác</a:t>
            </a:r>
          </a:p>
          <a:p>
            <a:pPr lvl="1">
              <a:defRPr sz="1800"/>
            </a:pPr>
            <a:r>
              <a:rPr lang="vi-VN" sz="1600" b="1" dirty="0"/>
              <a:t>Mục tiêu của người dùng: những gì người dùng mong đợi từ hệ thống</a:t>
            </a:r>
          </a:p>
          <a:p>
            <a:pPr lvl="1">
              <a:defRPr sz="1800"/>
            </a:pPr>
            <a:r>
              <a:rPr lang="vi-VN" sz="1600" b="1" dirty="0"/>
              <a:t>Tương tác với hệ thống: cơ chế để đáp ứng các mục tiêu đó</a:t>
            </a:r>
          </a:p>
          <a:p>
            <a:pPr lvl="1">
              <a:defRPr sz="1800"/>
            </a:pPr>
            <a:r>
              <a:rPr lang="vi-VN" sz="1600" b="1" dirty="0"/>
              <a:t>Xác định các mục tiêu sau đó xác định các tương tác để đạt được mục tiêu</a:t>
            </a:r>
          </a:p>
          <a:p>
            <a:pPr lvl="1">
              <a:defRPr sz="1800"/>
            </a:pPr>
            <a:r>
              <a:rPr lang="vi-VN" sz="1600" b="1" dirty="0"/>
              <a:t>Thí dụ</a:t>
            </a:r>
          </a:p>
          <a:p>
            <a:pPr lvl="2">
              <a:defRPr sz="1800"/>
            </a:pPr>
            <a:r>
              <a:rPr lang="vi-VN" sz="1200" b="1" dirty="0"/>
              <a:t>Mục tiêu: xác định kiểu tài liệu</a:t>
            </a:r>
          </a:p>
          <a:p>
            <a:pPr lvl="2">
              <a:defRPr sz="1800"/>
            </a:pPr>
            <a:r>
              <a:rPr lang="vi-VN" sz="1200" b="1" dirty="0"/>
              <a:t>Tương tác: chọn phông chữ, chọn kích thước, chọn bố cục trang,…</a:t>
            </a:r>
            <a:endParaRPr dirty="0"/>
          </a:p>
        </p:txBody>
      </p:sp>
      <p:pic>
        <p:nvPicPr>
          <p:cNvPr id="1076" name="Screen Shot 2015-06-15 at 08.03.22.png"/>
          <p:cNvPicPr/>
          <p:nvPr/>
        </p:nvPicPr>
        <p:blipFill>
          <a:blip r:embed="rId2"/>
          <a:stretch>
            <a:fillRect/>
          </a:stretch>
        </p:blipFill>
        <p:spPr>
          <a:xfrm>
            <a:off x="303685" y="3698356"/>
            <a:ext cx="9881716" cy="2376654"/>
          </a:xfrm>
          <a:prstGeom prst="rect">
            <a:avLst/>
          </a:prstGeom>
          <a:ln w="6350">
            <a:solidFill/>
            <a:round/>
          </a:ln>
        </p:spPr>
      </p:pic>
      <p:sp>
        <p:nvSpPr>
          <p:cNvPr id="1077" name="Shape 1077"/>
          <p:cNvSpPr/>
          <p:nvPr/>
        </p:nvSpPr>
        <p:spPr>
          <a:xfrm>
            <a:off x="3836914" y="4289299"/>
            <a:ext cx="1190625" cy="332542"/>
          </a:xfrm>
          <a:prstGeom prst="roundRect">
            <a:avLst>
              <a:gd name="adj" fmla="val 40279"/>
            </a:avLst>
          </a:prstGeom>
          <a:ln w="50800">
            <a:solidFill>
              <a:srgbClr val="70BF41"/>
            </a:solidFill>
            <a:round/>
          </a:ln>
        </p:spPr>
        <p:txBody>
          <a:bodyPr lIns="0" tIns="0" rIns="0" bIns="0" anchor="ctr"/>
          <a:lstStyle/>
          <a:p>
            <a:pPr lvl="0"/>
            <a:endParaRPr/>
          </a:p>
        </p:txBody>
      </p:sp>
      <p:sp>
        <p:nvSpPr>
          <p:cNvPr id="1078" name="Shape 1078"/>
          <p:cNvSpPr/>
          <p:nvPr/>
        </p:nvSpPr>
        <p:spPr>
          <a:xfrm>
            <a:off x="5151047" y="4289299"/>
            <a:ext cx="975357" cy="332542"/>
          </a:xfrm>
          <a:prstGeom prst="roundRect">
            <a:avLst>
              <a:gd name="adj" fmla="val 40279"/>
            </a:avLst>
          </a:prstGeom>
          <a:ln w="50800">
            <a:solidFill>
              <a:srgbClr val="70BF41"/>
            </a:solidFill>
            <a:round/>
          </a:ln>
        </p:spPr>
        <p:txBody>
          <a:bodyPr lIns="0" tIns="0" rIns="0" bIns="0" anchor="ctr"/>
          <a:lstStyle/>
          <a:p>
            <a:pPr lvl="0"/>
            <a:endParaRPr/>
          </a:p>
        </p:txBody>
      </p:sp>
      <p:sp>
        <p:nvSpPr>
          <p:cNvPr id="1079" name="Shape 1079"/>
          <p:cNvSpPr/>
          <p:nvPr/>
        </p:nvSpPr>
        <p:spPr>
          <a:xfrm>
            <a:off x="3186038" y="3446859"/>
            <a:ext cx="1371600" cy="0"/>
          </a:xfrm>
          <a:prstGeom prst="line">
            <a:avLst/>
          </a:prstGeom>
          <a:ln w="38100">
            <a:solidFill>
              <a:srgbClr val="70BF41"/>
            </a:solidFill>
            <a:round/>
          </a:ln>
        </p:spPr>
        <p:txBody>
          <a:bodyPr lIns="0" tIns="0" rIns="0" bIns="0"/>
          <a:lstStyle/>
          <a:p>
            <a:pPr lvl="0"/>
            <a:endParaRPr/>
          </a:p>
        </p:txBody>
      </p:sp>
      <p:sp>
        <p:nvSpPr>
          <p:cNvPr id="1080" name="Shape 1080"/>
          <p:cNvSpPr/>
          <p:nvPr/>
        </p:nvSpPr>
        <p:spPr>
          <a:xfrm>
            <a:off x="4704540" y="3446858"/>
            <a:ext cx="1188720" cy="1"/>
          </a:xfrm>
          <a:prstGeom prst="line">
            <a:avLst/>
          </a:prstGeom>
          <a:ln w="38100">
            <a:solidFill>
              <a:srgbClr val="70BF41"/>
            </a:solidFill>
            <a:round/>
          </a:ln>
        </p:spPr>
        <p:txBody>
          <a:bodyPr lIns="0" tIns="0" rIns="0" bIns="0"/>
          <a:lstStyle/>
          <a:p>
            <a:pPr lvl="0"/>
            <a:endParaRPr/>
          </a:p>
        </p:txBody>
      </p:sp>
      <p:sp>
        <p:nvSpPr>
          <p:cNvPr id="1081" name="Shape 1081"/>
          <p:cNvSpPr/>
          <p:nvPr/>
        </p:nvSpPr>
        <p:spPr>
          <a:xfrm>
            <a:off x="4308782" y="3309718"/>
            <a:ext cx="1" cy="997440"/>
          </a:xfrm>
          <a:prstGeom prst="line">
            <a:avLst/>
          </a:prstGeom>
          <a:ln w="38100">
            <a:solidFill>
              <a:srgbClr val="70BF41"/>
            </a:solidFill>
            <a:round/>
            <a:tailEnd type="arrow"/>
          </a:ln>
        </p:spPr>
        <p:txBody>
          <a:bodyPr lIns="0" tIns="0" rIns="0" bIns="0"/>
          <a:lstStyle/>
          <a:p>
            <a:pPr lvl="0"/>
            <a:endParaRPr/>
          </a:p>
        </p:txBody>
      </p:sp>
      <p:sp>
        <p:nvSpPr>
          <p:cNvPr id="1082" name="Shape 1082"/>
          <p:cNvSpPr/>
          <p:nvPr/>
        </p:nvSpPr>
        <p:spPr>
          <a:xfrm>
            <a:off x="5669693" y="3309718"/>
            <a:ext cx="1" cy="997440"/>
          </a:xfrm>
          <a:prstGeom prst="line">
            <a:avLst/>
          </a:prstGeom>
          <a:ln w="38100">
            <a:solidFill>
              <a:srgbClr val="70BF41"/>
            </a:solidFill>
            <a:round/>
            <a:tailEnd type="arrow"/>
          </a:ln>
        </p:spPr>
        <p:txBody>
          <a:bodyPr lIns="0" tIns="0" rIns="0" bIns="0"/>
          <a:lstStyle/>
          <a:p>
            <a:pPr lvl="0"/>
            <a:endParaRPr/>
          </a:p>
        </p:txBody>
      </p:sp>
    </p:spTree>
    <p:extLst>
      <p:ext uri="{BB962C8B-B14F-4D97-AF65-F5344CB8AC3E}">
        <p14:creationId xmlns:p14="http://schemas.microsoft.com/office/powerpoint/2010/main" val="70510158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Shape 108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42</a:t>
            </a:fld>
            <a:endParaRPr sz="1800">
              <a:solidFill>
                <a:srgbClr val="CC0000"/>
              </a:solidFill>
            </a:endParaRPr>
          </a:p>
        </p:txBody>
      </p:sp>
      <p:sp>
        <p:nvSpPr>
          <p:cNvPr id="1085" name="Shape 1085"/>
          <p:cNvSpPr>
            <a:spLocks noGrp="1"/>
          </p:cNvSpPr>
          <p:nvPr>
            <p:ph type="title"/>
          </p:nvPr>
        </p:nvSpPr>
        <p:spPr>
          <a:prstGeom prst="rect">
            <a:avLst/>
          </a:prstGeom>
        </p:spPr>
        <p:txBody>
          <a:bodyPr/>
          <a:lstStyle/>
          <a:p>
            <a:pPr lvl="0">
              <a:defRPr sz="1800" b="0"/>
            </a:pP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086" name="Shape 1086"/>
          <p:cNvSpPr>
            <a:spLocks noGrp="1"/>
          </p:cNvSpPr>
          <p:nvPr>
            <p:ph type="body" idx="1"/>
          </p:nvPr>
        </p:nvSpPr>
        <p:spPr>
          <a:prstGeom prst="rect">
            <a:avLst/>
          </a:prstGeom>
        </p:spPr>
        <p:txBody>
          <a:bodyPr/>
          <a:lstStyle/>
          <a:p>
            <a:pPr lvl="0">
              <a:defRPr sz="1800"/>
            </a:pPr>
            <a:r>
              <a:rPr lang="vi-VN" sz="2000" dirty="0"/>
              <a:t>Ví dụ: phát triển hệ thống ATM</a:t>
            </a:r>
          </a:p>
          <a:p>
            <a:pPr lvl="0">
              <a:defRPr sz="1800"/>
            </a:pPr>
            <a:r>
              <a:rPr lang="vi-VN" sz="2000" dirty="0"/>
              <a:t>Một số tương tác trong trường hợp sau</a:t>
            </a:r>
          </a:p>
          <a:p>
            <a:pPr lvl="1">
              <a:defRPr sz="1800"/>
            </a:pPr>
            <a:r>
              <a:rPr lang="vi-VN" sz="1600" dirty="0"/>
              <a:t>Chèn thẻ</a:t>
            </a:r>
          </a:p>
          <a:p>
            <a:pPr lvl="1">
              <a:defRPr sz="1800"/>
            </a:pPr>
            <a:r>
              <a:rPr lang="vi-VN" sz="1600" dirty="0"/>
              <a:t>Nhập mã PIN</a:t>
            </a:r>
          </a:p>
          <a:p>
            <a:pPr lvl="1">
              <a:defRPr sz="1800"/>
            </a:pPr>
            <a:r>
              <a:rPr lang="vi-VN" sz="1600" dirty="0"/>
              <a:t>Chọn số tiền được rút</a:t>
            </a:r>
          </a:p>
          <a:p>
            <a:pPr lvl="1">
              <a:defRPr sz="1800"/>
            </a:pPr>
            <a:r>
              <a:rPr lang="vi-VN" sz="1600" dirty="0"/>
              <a:t>Xác nhận số tiền</a:t>
            </a:r>
          </a:p>
          <a:p>
            <a:pPr lvl="1">
              <a:defRPr sz="1800"/>
            </a:pPr>
            <a:r>
              <a:rPr lang="vi-VN" sz="1600" dirty="0"/>
              <a:t>Lấy thẻ</a:t>
            </a:r>
          </a:p>
          <a:p>
            <a:pPr lvl="1">
              <a:defRPr sz="1800"/>
            </a:pPr>
            <a:r>
              <a:rPr lang="vi-VN" sz="1600" dirty="0"/>
              <a:t>Nhận tiền</a:t>
            </a:r>
          </a:p>
          <a:p>
            <a:pPr lvl="1">
              <a:defRPr sz="1800"/>
            </a:pPr>
            <a:r>
              <a:rPr lang="vi-VN" sz="1600" dirty="0"/>
              <a:t>Lấy biên lai</a:t>
            </a:r>
            <a:endParaRPr sz="1600" dirty="0"/>
          </a:p>
          <a:p>
            <a:pPr lvl="0">
              <a:defRPr sz="1800"/>
            </a:pPr>
            <a:r>
              <a:rPr lang="vi-VN" b="1" dirty="0"/>
              <a:t>Mỗi tương tác có phải là một ca sử dụng không?</a:t>
            </a:r>
            <a:endParaRPr b="1" dirty="0"/>
          </a:p>
        </p:txBody>
      </p:sp>
      <p:pic>
        <p:nvPicPr>
          <p:cNvPr id="1087" name="pasted-image.png"/>
          <p:cNvPicPr/>
          <p:nvPr/>
        </p:nvPicPr>
        <p:blipFill>
          <a:blip r:embed="rId2"/>
          <a:stretch>
            <a:fillRect/>
          </a:stretch>
        </p:blipFill>
        <p:spPr>
          <a:xfrm>
            <a:off x="6988969" y="1509117"/>
            <a:ext cx="4881563" cy="2696766"/>
          </a:xfrm>
          <a:prstGeom prst="rect">
            <a:avLst/>
          </a:prstGeom>
          <a:ln w="6350">
            <a:round/>
          </a:ln>
        </p:spPr>
      </p:pic>
    </p:spTree>
    <p:extLst>
      <p:ext uri="{BB962C8B-B14F-4D97-AF65-F5344CB8AC3E}">
        <p14:creationId xmlns:p14="http://schemas.microsoft.com/office/powerpoint/2010/main" val="28109817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43</a:t>
            </a:fld>
            <a:endParaRPr sz="1800">
              <a:solidFill>
                <a:srgbClr val="CC0000"/>
              </a:solidFill>
            </a:endParaRPr>
          </a:p>
        </p:txBody>
      </p:sp>
      <p:sp>
        <p:nvSpPr>
          <p:cNvPr id="1090" name="Shape 1090"/>
          <p:cNvSpPr>
            <a:spLocks noGrp="1"/>
          </p:cNvSpPr>
          <p:nvPr>
            <p:ph type="title"/>
          </p:nvPr>
        </p:nvSpPr>
        <p:spPr>
          <a:prstGeom prst="rect">
            <a:avLst/>
          </a:prstGeom>
        </p:spPr>
        <p:txBody>
          <a:bodyPr/>
          <a:lstStyle/>
          <a:p>
            <a:pPr lvl="0">
              <a:defRPr sz="1800" b="0"/>
            </a:pP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091" name="Shape 1091"/>
          <p:cNvSpPr>
            <a:spLocks noGrp="1"/>
          </p:cNvSpPr>
          <p:nvPr>
            <p:ph type="body" idx="1"/>
          </p:nvPr>
        </p:nvSpPr>
        <p:spPr>
          <a:prstGeom prst="rect">
            <a:avLst/>
          </a:prstGeom>
        </p:spPr>
        <p:txBody>
          <a:bodyPr/>
          <a:lstStyle/>
          <a:p>
            <a:pPr lvl="0">
              <a:defRPr sz="1800"/>
            </a:pPr>
            <a:r>
              <a:rPr sz="2000" dirty="0"/>
              <a:t>Example (continue)</a:t>
            </a:r>
          </a:p>
          <a:p>
            <a:pPr lvl="1">
              <a:defRPr sz="1800"/>
            </a:pPr>
            <a:r>
              <a:rPr sz="2000" dirty="0"/>
              <a:t>The answer is no</a:t>
            </a:r>
          </a:p>
          <a:p>
            <a:pPr lvl="1">
              <a:defRPr sz="1800"/>
            </a:pPr>
            <a:r>
              <a:rPr sz="2000" dirty="0"/>
              <a:t>Since some interactions such as “confirm the amount” do not meet a goal of the user</a:t>
            </a:r>
          </a:p>
          <a:p>
            <a:pPr lvl="1">
              <a:defRPr sz="1800"/>
            </a:pPr>
            <a:r>
              <a:rPr sz="2000" dirty="0"/>
              <a:t>The goal of the user in this case is to </a:t>
            </a:r>
            <a:r>
              <a:rPr sz="2000" b="1" dirty="0"/>
              <a:t>withdraw money</a:t>
            </a:r>
            <a:r>
              <a:rPr sz="2000" dirty="0"/>
              <a:t>: this is a use-case</a:t>
            </a:r>
          </a:p>
        </p:txBody>
      </p:sp>
      <p:pic>
        <p:nvPicPr>
          <p:cNvPr id="1092" name="pasted-image.png"/>
          <p:cNvPicPr/>
          <p:nvPr/>
        </p:nvPicPr>
        <p:blipFill>
          <a:blip r:embed="rId2"/>
          <a:stretch>
            <a:fillRect/>
          </a:stretch>
        </p:blipFill>
        <p:spPr>
          <a:xfrm>
            <a:off x="2271447" y="3145855"/>
            <a:ext cx="7649106" cy="3226966"/>
          </a:xfrm>
          <a:prstGeom prst="rect">
            <a:avLst/>
          </a:prstGeom>
          <a:ln w="6350">
            <a:round/>
          </a:ln>
        </p:spPr>
      </p:pic>
    </p:spTree>
    <p:extLst>
      <p:ext uri="{BB962C8B-B14F-4D97-AF65-F5344CB8AC3E}">
        <p14:creationId xmlns:p14="http://schemas.microsoft.com/office/powerpoint/2010/main" val="7782669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Shape 109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44</a:t>
            </a:fld>
            <a:endParaRPr sz="1800">
              <a:solidFill>
                <a:srgbClr val="CC0000"/>
              </a:solidFill>
            </a:endParaRPr>
          </a:p>
        </p:txBody>
      </p:sp>
      <p:sp>
        <p:nvSpPr>
          <p:cNvPr id="1095" name="Shape 1095"/>
          <p:cNvSpPr>
            <a:spLocks noGrp="1"/>
          </p:cNvSpPr>
          <p:nvPr>
            <p:ph type="title"/>
          </p:nvPr>
        </p:nvSpPr>
        <p:spPr>
          <a:prstGeom prst="rect">
            <a:avLst/>
          </a:prstGeom>
        </p:spPr>
        <p:txBody>
          <a:bodyPr/>
          <a:lstStyle/>
          <a:p>
            <a:pPr lvl="0">
              <a:defRPr sz="1800" b="0"/>
            </a:pPr>
            <a:r>
              <a:rPr sz="2700" b="1"/>
              <a:t>Actors</a:t>
            </a:r>
          </a:p>
        </p:txBody>
      </p:sp>
      <p:sp>
        <p:nvSpPr>
          <p:cNvPr id="1096" name="Shape 1096"/>
          <p:cNvSpPr>
            <a:spLocks noGrp="1"/>
          </p:cNvSpPr>
          <p:nvPr>
            <p:ph type="body" idx="1"/>
          </p:nvPr>
        </p:nvSpPr>
        <p:spPr>
          <a:prstGeom prst="rect">
            <a:avLst/>
          </a:prstGeom>
        </p:spPr>
        <p:txBody>
          <a:bodyPr/>
          <a:lstStyle/>
          <a:p>
            <a:pPr lvl="0">
              <a:defRPr sz="1800"/>
            </a:pPr>
            <a:r>
              <a:rPr sz="2000" dirty="0"/>
              <a:t>An </a:t>
            </a:r>
            <a:r>
              <a:rPr sz="2000" b="1" dirty="0"/>
              <a:t>actor</a:t>
            </a:r>
            <a:r>
              <a:rPr sz="2000" dirty="0"/>
              <a:t> is a </a:t>
            </a:r>
            <a:r>
              <a:rPr sz="2000" b="1" dirty="0"/>
              <a:t>role</a:t>
            </a:r>
            <a:r>
              <a:rPr sz="2000" dirty="0"/>
              <a:t> played by the user or an external entity during interaction with the system</a:t>
            </a:r>
          </a:p>
          <a:p>
            <a:pPr lvl="0">
              <a:defRPr sz="1800"/>
            </a:pPr>
            <a:r>
              <a:rPr sz="2000" dirty="0"/>
              <a:t>Who or what uses the system</a:t>
            </a:r>
          </a:p>
          <a:p>
            <a:pPr lvl="0">
              <a:defRPr sz="1800"/>
            </a:pPr>
            <a:r>
              <a:rPr sz="2000" dirty="0"/>
              <a:t>Actors communicate with the system by sending and receiving messages</a:t>
            </a:r>
          </a:p>
          <a:p>
            <a:pPr lvl="0">
              <a:defRPr sz="1800"/>
            </a:pPr>
            <a:r>
              <a:rPr sz="2000" dirty="0"/>
              <a:t>Example</a:t>
            </a:r>
          </a:p>
          <a:p>
            <a:pPr lvl="1">
              <a:defRPr sz="1800"/>
            </a:pPr>
            <a:r>
              <a:rPr sz="2000" dirty="0"/>
              <a:t>Develop a system of cash register at the supermarket</a:t>
            </a:r>
          </a:p>
          <a:p>
            <a:pPr lvl="2">
              <a:defRPr sz="1800"/>
            </a:pPr>
            <a:r>
              <a:rPr dirty="0"/>
              <a:t>Possible actors</a:t>
            </a:r>
          </a:p>
          <a:p>
            <a:pPr lvl="3">
              <a:defRPr sz="1800"/>
            </a:pPr>
            <a:r>
              <a:rPr sz="2000" dirty="0"/>
              <a:t>Client</a:t>
            </a:r>
          </a:p>
          <a:p>
            <a:pPr lvl="3">
              <a:defRPr sz="1800"/>
            </a:pPr>
            <a:r>
              <a:rPr sz="2000" dirty="0"/>
              <a:t>Cashier</a:t>
            </a:r>
          </a:p>
          <a:p>
            <a:pPr lvl="3">
              <a:defRPr sz="1800"/>
            </a:pPr>
            <a:r>
              <a:rPr sz="2000" dirty="0"/>
              <a:t>Manager</a:t>
            </a:r>
          </a:p>
          <a:p>
            <a:pPr lvl="3">
              <a:defRPr sz="1800"/>
            </a:pPr>
            <a:r>
              <a:rPr sz="2000" dirty="0"/>
              <a:t>Inventory manager</a:t>
            </a:r>
          </a:p>
        </p:txBody>
      </p:sp>
      <p:pic>
        <p:nvPicPr>
          <p:cNvPr id="1097" name="pasted-image.png"/>
          <p:cNvPicPr/>
          <p:nvPr/>
        </p:nvPicPr>
        <p:blipFill>
          <a:blip r:embed="rId2"/>
          <a:stretch>
            <a:fillRect/>
          </a:stretch>
        </p:blipFill>
        <p:spPr>
          <a:xfrm>
            <a:off x="5225789" y="3533000"/>
            <a:ext cx="6791587" cy="2865201"/>
          </a:xfrm>
          <a:prstGeom prst="rect">
            <a:avLst/>
          </a:prstGeom>
          <a:ln w="6350">
            <a:round/>
          </a:ln>
        </p:spPr>
      </p:pic>
    </p:spTree>
    <p:extLst>
      <p:ext uri="{BB962C8B-B14F-4D97-AF65-F5344CB8AC3E}">
        <p14:creationId xmlns:p14="http://schemas.microsoft.com/office/powerpoint/2010/main" val="351160632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 name="Shape 109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45</a:t>
            </a:fld>
            <a:endParaRPr sz="1800">
              <a:solidFill>
                <a:srgbClr val="CC0000"/>
              </a:solidFill>
            </a:endParaRPr>
          </a:p>
        </p:txBody>
      </p:sp>
      <p:sp>
        <p:nvSpPr>
          <p:cNvPr id="1100" name="Shape 1100"/>
          <p:cNvSpPr>
            <a:spLocks noGrp="1"/>
          </p:cNvSpPr>
          <p:nvPr>
            <p:ph type="title"/>
          </p:nvPr>
        </p:nvSpPr>
        <p:spPr>
          <a:prstGeom prst="rect">
            <a:avLst/>
          </a:prstGeom>
        </p:spPr>
        <p:txBody>
          <a:bodyPr/>
          <a:lstStyle/>
          <a:p>
            <a:pPr lvl="0">
              <a:defRPr sz="1800" b="0"/>
            </a:pPr>
            <a:r>
              <a:rPr sz="2700" b="1"/>
              <a:t>Actors</a:t>
            </a:r>
          </a:p>
        </p:txBody>
      </p:sp>
      <p:sp>
        <p:nvSpPr>
          <p:cNvPr id="1101" name="Shape 1101"/>
          <p:cNvSpPr>
            <a:spLocks noGrp="1"/>
          </p:cNvSpPr>
          <p:nvPr>
            <p:ph type="body" idx="1"/>
          </p:nvPr>
        </p:nvSpPr>
        <p:spPr>
          <a:prstGeom prst="rect">
            <a:avLst/>
          </a:prstGeom>
        </p:spPr>
        <p:txBody>
          <a:bodyPr>
            <a:normAutofit/>
          </a:bodyPr>
          <a:lstStyle/>
          <a:p>
            <a:pPr lvl="0">
              <a:defRPr sz="1800"/>
            </a:pPr>
            <a:r>
              <a:rPr lang="vi-VN" sz="2400" dirty="0"/>
              <a:t>Phân biệt hai khái niệm: tác nhân và người dùng</a:t>
            </a:r>
          </a:p>
          <a:p>
            <a:pPr lvl="1">
              <a:defRPr sz="1800"/>
            </a:pPr>
            <a:r>
              <a:rPr lang="vi-VN" sz="1800" dirty="0"/>
              <a:t>Nhiều người dùng có thể tương ứng với một tác nhân</a:t>
            </a:r>
          </a:p>
          <a:p>
            <a:pPr lvl="2">
              <a:defRPr sz="1800"/>
            </a:pPr>
            <a:r>
              <a:rPr lang="vi-VN" sz="1400" dirty="0"/>
              <a:t>Các nhân viên thu ngân khác nhau đóng vai trò như nhau trong hệ thống</a:t>
            </a:r>
          </a:p>
          <a:p>
            <a:pPr lvl="1">
              <a:defRPr sz="1800"/>
            </a:pPr>
            <a:r>
              <a:rPr lang="vi-VN" sz="1800" dirty="0"/>
              <a:t>Một người dùng có thể tương ứng với một số tác nhân</a:t>
            </a:r>
          </a:p>
          <a:p>
            <a:pPr lvl="2">
              <a:defRPr sz="1800"/>
            </a:pPr>
            <a:r>
              <a:rPr lang="vi-VN" sz="1400" dirty="0"/>
              <a:t>Người dùng có thể đồng thời là thu ngân và quản lý trong hệ thống</a:t>
            </a:r>
            <a:endParaRPr dirty="0"/>
          </a:p>
        </p:txBody>
      </p:sp>
      <p:pic>
        <p:nvPicPr>
          <p:cNvPr id="1102" name="pasted-image.png"/>
          <p:cNvPicPr/>
          <p:nvPr/>
        </p:nvPicPr>
        <p:blipFill>
          <a:blip r:embed="rId2"/>
          <a:stretch>
            <a:fillRect/>
          </a:stretch>
        </p:blipFill>
        <p:spPr>
          <a:xfrm>
            <a:off x="760722" y="3574616"/>
            <a:ext cx="5146056" cy="2623282"/>
          </a:xfrm>
          <a:prstGeom prst="rect">
            <a:avLst/>
          </a:prstGeom>
          <a:ln w="6350">
            <a:round/>
          </a:ln>
        </p:spPr>
      </p:pic>
      <p:pic>
        <p:nvPicPr>
          <p:cNvPr id="1103" name="pasted-image.png"/>
          <p:cNvPicPr/>
          <p:nvPr/>
        </p:nvPicPr>
        <p:blipFill>
          <a:blip r:embed="rId3" cstate="screen">
            <a:extLst>
              <a:ext uri="{28A0092B-C50C-407E-A947-70E740481C1C}">
                <a14:useLocalDpi xmlns:a14="http://schemas.microsoft.com/office/drawing/2010/main"/>
              </a:ext>
            </a:extLst>
          </a:blip>
          <a:stretch>
            <a:fillRect/>
          </a:stretch>
        </p:blipFill>
        <p:spPr>
          <a:xfrm>
            <a:off x="6574069" y="3574616"/>
            <a:ext cx="4663613" cy="2623282"/>
          </a:xfrm>
          <a:prstGeom prst="rect">
            <a:avLst/>
          </a:prstGeom>
          <a:ln w="6350">
            <a:round/>
          </a:ln>
        </p:spPr>
      </p:pic>
      <p:sp>
        <p:nvSpPr>
          <p:cNvPr id="1104" name="Shape 1104"/>
          <p:cNvSpPr/>
          <p:nvPr/>
        </p:nvSpPr>
        <p:spPr>
          <a:xfrm>
            <a:off x="2277402" y="6224111"/>
            <a:ext cx="1809869" cy="347481"/>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000"/>
            </a:lvl1pPr>
          </a:lstStyle>
          <a:p>
            <a:pPr lvl="0">
              <a:defRPr sz="1800">
                <a:uFillTx/>
              </a:defRPr>
            </a:pPr>
            <a:r>
              <a:rPr lang="en-US" sz="1700" dirty="0" err="1">
                <a:uFill>
                  <a:solidFill/>
                </a:uFill>
              </a:rPr>
              <a:t>thu</a:t>
            </a:r>
            <a:r>
              <a:rPr lang="en-US" sz="1700" dirty="0">
                <a:uFill>
                  <a:solidFill/>
                </a:uFill>
              </a:rPr>
              <a:t> </a:t>
            </a:r>
            <a:r>
              <a:rPr lang="en-US" sz="1700" dirty="0" err="1">
                <a:uFill>
                  <a:solidFill/>
                </a:uFill>
              </a:rPr>
              <a:t>ngân</a:t>
            </a:r>
            <a:r>
              <a:rPr lang="en-US" sz="1700" dirty="0">
                <a:uFill>
                  <a:solidFill/>
                </a:uFill>
              </a:rPr>
              <a:t> </a:t>
            </a:r>
            <a:r>
              <a:rPr lang="en-US" sz="1700" dirty="0" err="1">
                <a:uFill>
                  <a:solidFill/>
                </a:uFill>
              </a:rPr>
              <a:t>và</a:t>
            </a:r>
            <a:r>
              <a:rPr lang="en-US" sz="1700" dirty="0">
                <a:uFill>
                  <a:solidFill/>
                </a:uFill>
              </a:rPr>
              <a:t> </a:t>
            </a:r>
            <a:r>
              <a:rPr lang="en-US" sz="1700" dirty="0" err="1">
                <a:uFill>
                  <a:solidFill/>
                </a:uFill>
              </a:rPr>
              <a:t>quản</a:t>
            </a:r>
            <a:r>
              <a:rPr lang="en-US" sz="1700" dirty="0">
                <a:uFill>
                  <a:solidFill/>
                </a:uFill>
              </a:rPr>
              <a:t> </a:t>
            </a:r>
            <a:r>
              <a:rPr lang="en-US" sz="1700" dirty="0" err="1">
                <a:uFill>
                  <a:solidFill/>
                </a:uFill>
              </a:rPr>
              <a:t>lý</a:t>
            </a:r>
            <a:endParaRPr sz="1700" dirty="0">
              <a:uFill>
                <a:solidFill/>
              </a:uFill>
            </a:endParaRPr>
          </a:p>
        </p:txBody>
      </p:sp>
      <p:sp>
        <p:nvSpPr>
          <p:cNvPr id="1105" name="Shape 1105"/>
          <p:cNvSpPr/>
          <p:nvPr/>
        </p:nvSpPr>
        <p:spPr>
          <a:xfrm>
            <a:off x="7798659" y="6224111"/>
            <a:ext cx="2173750" cy="347481"/>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000"/>
            </a:lvl1pPr>
          </a:lstStyle>
          <a:p>
            <a:pPr lvl="0">
              <a:defRPr sz="1800">
                <a:uFillTx/>
              </a:defRPr>
            </a:pPr>
            <a:r>
              <a:rPr lang="en-US" sz="1700" dirty="0" err="1">
                <a:uFill>
                  <a:solidFill/>
                </a:uFill>
              </a:rPr>
              <a:t>thu</a:t>
            </a:r>
            <a:r>
              <a:rPr lang="en-US" sz="1700" dirty="0">
                <a:uFill>
                  <a:solidFill/>
                </a:uFill>
              </a:rPr>
              <a:t> </a:t>
            </a:r>
            <a:r>
              <a:rPr lang="en-US" sz="1700" dirty="0" err="1">
                <a:uFill>
                  <a:solidFill/>
                </a:uFill>
              </a:rPr>
              <a:t>ngân</a:t>
            </a:r>
            <a:r>
              <a:rPr lang="en-US" sz="1700" dirty="0">
                <a:uFill>
                  <a:solidFill/>
                </a:uFill>
              </a:rPr>
              <a:t> </a:t>
            </a:r>
            <a:r>
              <a:rPr lang="en-US" sz="1700" dirty="0" err="1">
                <a:uFill>
                  <a:solidFill/>
                </a:uFill>
              </a:rPr>
              <a:t>và</a:t>
            </a:r>
            <a:r>
              <a:rPr lang="en-US" sz="1700" dirty="0">
                <a:uFill>
                  <a:solidFill/>
                </a:uFill>
              </a:rPr>
              <a:t> </a:t>
            </a:r>
            <a:r>
              <a:rPr lang="en-US" sz="1700" dirty="0" err="1">
                <a:uFill>
                  <a:solidFill/>
                </a:uFill>
              </a:rPr>
              <a:t>khách</a:t>
            </a:r>
            <a:r>
              <a:rPr lang="en-US" sz="1700" dirty="0">
                <a:uFill>
                  <a:solidFill/>
                </a:uFill>
              </a:rPr>
              <a:t> </a:t>
            </a:r>
            <a:r>
              <a:rPr lang="en-US" sz="1700" dirty="0" err="1">
                <a:uFill>
                  <a:solidFill/>
                </a:uFill>
              </a:rPr>
              <a:t>hàng</a:t>
            </a:r>
            <a:endParaRPr sz="1700" dirty="0">
              <a:uFill>
                <a:solidFill/>
              </a:uFill>
            </a:endParaRPr>
          </a:p>
        </p:txBody>
      </p:sp>
    </p:spTree>
    <p:extLst>
      <p:ext uri="{BB962C8B-B14F-4D97-AF65-F5344CB8AC3E}">
        <p14:creationId xmlns:p14="http://schemas.microsoft.com/office/powerpoint/2010/main" val="212989718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Shape 11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46</a:t>
            </a:fld>
            <a:endParaRPr sz="1800">
              <a:solidFill>
                <a:srgbClr val="CC0000"/>
              </a:solidFill>
            </a:endParaRPr>
          </a:p>
        </p:txBody>
      </p:sp>
      <p:sp>
        <p:nvSpPr>
          <p:cNvPr id="1108" name="Shape 1108"/>
          <p:cNvSpPr>
            <a:spLocks noGrp="1"/>
          </p:cNvSpPr>
          <p:nvPr>
            <p:ph type="title"/>
          </p:nvPr>
        </p:nvSpPr>
        <p:spPr>
          <a:prstGeom prst="rect">
            <a:avLst/>
          </a:prstGeom>
        </p:spPr>
        <p:txBody>
          <a:bodyPr/>
          <a:lstStyle/>
          <a:p>
            <a:pPr lvl="0">
              <a:defRPr sz="1800" b="0"/>
            </a:pPr>
            <a:r>
              <a:rPr sz="2700" b="1" dirty="0"/>
              <a:t>Actors</a:t>
            </a:r>
          </a:p>
        </p:txBody>
      </p:sp>
      <p:sp>
        <p:nvSpPr>
          <p:cNvPr id="1109" name="Shape 1109"/>
          <p:cNvSpPr>
            <a:spLocks noGrp="1"/>
          </p:cNvSpPr>
          <p:nvPr>
            <p:ph type="body" idx="1"/>
          </p:nvPr>
        </p:nvSpPr>
        <p:spPr>
          <a:xfrm>
            <a:off x="535131" y="1199652"/>
            <a:ext cx="10789257" cy="4729826"/>
          </a:xfrm>
          <a:prstGeom prst="rect">
            <a:avLst/>
          </a:prstGeom>
        </p:spPr>
        <p:txBody>
          <a:bodyPr/>
          <a:lstStyle/>
          <a:p>
            <a:pPr lvl="0">
              <a:defRPr sz="1800"/>
            </a:pPr>
            <a:r>
              <a:rPr lang="vi-VN" sz="2000" dirty="0"/>
              <a:t>Các câu hỏi để xác định các tác nhân của hệ thống</a:t>
            </a:r>
          </a:p>
          <a:p>
            <a:pPr lvl="1">
              <a:defRPr sz="1800"/>
            </a:pPr>
            <a:r>
              <a:rPr lang="vi-VN" sz="1600" dirty="0"/>
              <a:t>Ai sẽ sử dụng các tính năng chính của hệ thống?</a:t>
            </a:r>
          </a:p>
          <a:p>
            <a:pPr lvl="1">
              <a:defRPr sz="1800"/>
            </a:pPr>
            <a:r>
              <a:rPr lang="vi-VN" sz="1600" dirty="0"/>
              <a:t>Ai sẽ cần sự hỗ trợ của hệ thống để thực hiện các nhiệm vụ của nó?</a:t>
            </a:r>
          </a:p>
          <a:p>
            <a:pPr lvl="1">
              <a:defRPr sz="1800"/>
            </a:pPr>
            <a:r>
              <a:rPr lang="vi-VN" sz="1600" dirty="0"/>
              <a:t>Ai nên cập nhật, quản trị và bảo trì hệ thống?</a:t>
            </a:r>
          </a:p>
          <a:p>
            <a:pPr lvl="1">
              <a:defRPr sz="1800"/>
            </a:pPr>
            <a:r>
              <a:rPr lang="vi-VN" sz="1600" dirty="0"/>
              <a:t>Hệ thống có tương tác với các hệ thống khác không?</a:t>
            </a:r>
          </a:p>
          <a:p>
            <a:pPr lvl="1">
              <a:defRPr sz="1800"/>
            </a:pPr>
            <a:r>
              <a:rPr lang="vi-VN" sz="1600" dirty="0"/>
              <a:t>Ai hoặc điều gì có lợi ích về kết quả của hệ thống?</a:t>
            </a:r>
            <a:endParaRPr sz="1600" dirty="0"/>
          </a:p>
        </p:txBody>
      </p:sp>
      <p:grpSp>
        <p:nvGrpSpPr>
          <p:cNvPr id="1148" name="Group 1148"/>
          <p:cNvGrpSpPr/>
          <p:nvPr/>
        </p:nvGrpSpPr>
        <p:grpSpPr>
          <a:xfrm>
            <a:off x="5219848" y="3379900"/>
            <a:ext cx="6988312" cy="2989189"/>
            <a:chOff x="0" y="0"/>
            <a:chExt cx="7454198" cy="4251290"/>
          </a:xfrm>
        </p:grpSpPr>
        <p:sp>
          <p:nvSpPr>
            <p:cNvPr id="1110" name="Shape 1110"/>
            <p:cNvSpPr/>
            <p:nvPr/>
          </p:nvSpPr>
          <p:spPr>
            <a:xfrm>
              <a:off x="1595437" y="3139"/>
              <a:ext cx="3803651" cy="4248151"/>
            </a:xfrm>
            <a:prstGeom prst="rect">
              <a:avLst/>
            </a:prstGeom>
            <a:no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11" name="Shape 1111"/>
            <p:cNvSpPr/>
            <p:nvPr/>
          </p:nvSpPr>
          <p:spPr>
            <a:xfrm>
              <a:off x="2433637" y="519077"/>
              <a:ext cx="205740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12" name="Shape 1112"/>
            <p:cNvSpPr/>
            <p:nvPr/>
          </p:nvSpPr>
          <p:spPr>
            <a:xfrm>
              <a:off x="2663824" y="663539"/>
              <a:ext cx="1201352"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lang="en-US" sz="1700" dirty="0" err="1"/>
                <a:t>nhận</a:t>
              </a:r>
              <a:r>
                <a:rPr lang="en-US" sz="1700" dirty="0"/>
                <a:t> </a:t>
              </a:r>
              <a:r>
                <a:rPr lang="en-US" sz="1700" dirty="0" err="1"/>
                <a:t>biết</a:t>
              </a:r>
              <a:endParaRPr sz="1700" dirty="0"/>
            </a:p>
          </p:txBody>
        </p:sp>
        <p:sp>
          <p:nvSpPr>
            <p:cNvPr id="1113" name="Shape 1113"/>
            <p:cNvSpPr/>
            <p:nvPr/>
          </p:nvSpPr>
          <p:spPr>
            <a:xfrm>
              <a:off x="2433637" y="1433477"/>
              <a:ext cx="205740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14" name="Shape 1114"/>
            <p:cNvSpPr/>
            <p:nvPr/>
          </p:nvSpPr>
          <p:spPr>
            <a:xfrm>
              <a:off x="2798762" y="1577940"/>
              <a:ext cx="2839407"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lang="en-US" sz="1700" dirty="0" err="1"/>
                <a:t>mua</a:t>
              </a:r>
              <a:r>
                <a:rPr lang="en-US" sz="1700" dirty="0"/>
                <a:t>, </a:t>
              </a:r>
              <a:r>
                <a:rPr lang="en-US" sz="1700" dirty="0" err="1"/>
                <a:t>tựa</a:t>
              </a:r>
              <a:r>
                <a:rPr lang="en-US" sz="1700" dirty="0"/>
                <a:t> </a:t>
              </a:r>
              <a:r>
                <a:rPr lang="en-US" sz="1700" dirty="0" err="1"/>
                <a:t>vào</a:t>
              </a:r>
              <a:r>
                <a:rPr lang="en-US" sz="1700" dirty="0"/>
                <a:t>, </a:t>
              </a:r>
              <a:r>
                <a:rPr lang="en-US" sz="1700" dirty="0" err="1"/>
                <a:t>bám</a:t>
              </a:r>
              <a:r>
                <a:rPr lang="en-US" sz="1700" dirty="0"/>
                <a:t> </a:t>
              </a:r>
              <a:r>
                <a:rPr lang="en-US" sz="1700" dirty="0" err="1"/>
                <a:t>vào</a:t>
              </a:r>
              <a:endParaRPr sz="1700" dirty="0"/>
            </a:p>
          </p:txBody>
        </p:sp>
        <p:sp>
          <p:nvSpPr>
            <p:cNvPr id="1115" name="Shape 1115"/>
            <p:cNvSpPr/>
            <p:nvPr/>
          </p:nvSpPr>
          <p:spPr>
            <a:xfrm>
              <a:off x="2433637" y="2424077"/>
              <a:ext cx="231775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16" name="Shape 1116"/>
            <p:cNvSpPr/>
            <p:nvPr/>
          </p:nvSpPr>
          <p:spPr>
            <a:xfrm>
              <a:off x="3044824" y="2568538"/>
              <a:ext cx="1225290"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lang="en-US" sz="1700" dirty="0" err="1"/>
                <a:t>Hoàn</a:t>
              </a:r>
              <a:r>
                <a:rPr lang="en-US" sz="1700" dirty="0"/>
                <a:t> </a:t>
              </a:r>
              <a:r>
                <a:rPr lang="en-US" sz="1700" dirty="0" err="1"/>
                <a:t>tiền</a:t>
              </a:r>
              <a:endParaRPr sz="1700" dirty="0"/>
            </a:p>
          </p:txBody>
        </p:sp>
        <p:sp>
          <p:nvSpPr>
            <p:cNvPr id="1117" name="Shape 1117"/>
            <p:cNvSpPr/>
            <p:nvPr/>
          </p:nvSpPr>
          <p:spPr>
            <a:xfrm>
              <a:off x="2433637" y="3414677"/>
              <a:ext cx="2462213"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18" name="Shape 1118"/>
            <p:cNvSpPr/>
            <p:nvPr/>
          </p:nvSpPr>
          <p:spPr>
            <a:xfrm>
              <a:off x="2705099" y="3559139"/>
              <a:ext cx="2425619"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lang="en-US" sz="1700" dirty="0" err="1"/>
                <a:t>dán</a:t>
              </a:r>
              <a:r>
                <a:rPr lang="en-US" sz="1700" dirty="0"/>
                <a:t> </a:t>
              </a:r>
              <a:r>
                <a:rPr lang="en-US" sz="1700" dirty="0" err="1"/>
                <a:t>nhãn</a:t>
              </a:r>
              <a:r>
                <a:rPr lang="en-US" sz="1700" dirty="0"/>
                <a:t> </a:t>
              </a:r>
              <a:r>
                <a:rPr lang="en-US" sz="1700" dirty="0" err="1"/>
                <a:t>sản</a:t>
              </a:r>
              <a:r>
                <a:rPr lang="en-US" sz="1700" dirty="0"/>
                <a:t> </a:t>
              </a:r>
              <a:r>
                <a:rPr lang="en-US" sz="1700" dirty="0" err="1"/>
                <a:t>phẩm</a:t>
              </a:r>
              <a:endParaRPr sz="1700" dirty="0"/>
            </a:p>
          </p:txBody>
        </p:sp>
        <p:grpSp>
          <p:nvGrpSpPr>
            <p:cNvPr id="1124" name="Group 1124"/>
            <p:cNvGrpSpPr/>
            <p:nvPr/>
          </p:nvGrpSpPr>
          <p:grpSpPr>
            <a:xfrm>
              <a:off x="300037" y="823877"/>
              <a:ext cx="457201" cy="914401"/>
              <a:chOff x="0" y="0"/>
              <a:chExt cx="457200" cy="914399"/>
            </a:xfrm>
          </p:grpSpPr>
          <p:sp>
            <p:nvSpPr>
              <p:cNvPr id="1119" name="Shape 1119"/>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20" name="Shape 1120"/>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1" name="Shape 1121"/>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2" name="Shape 1122"/>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3" name="Shape 1123"/>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grpSp>
          <p:nvGrpSpPr>
            <p:cNvPr id="1130" name="Group 1130"/>
            <p:cNvGrpSpPr/>
            <p:nvPr/>
          </p:nvGrpSpPr>
          <p:grpSpPr>
            <a:xfrm>
              <a:off x="300037" y="2576477"/>
              <a:ext cx="457201" cy="914401"/>
              <a:chOff x="0" y="0"/>
              <a:chExt cx="457200" cy="914399"/>
            </a:xfrm>
          </p:grpSpPr>
          <p:sp>
            <p:nvSpPr>
              <p:cNvPr id="1125" name="Shape 1125"/>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26" name="Shape 1126"/>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7" name="Shape 1127"/>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8" name="Shape 1128"/>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29" name="Shape 1129"/>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grpSp>
          <p:nvGrpSpPr>
            <p:cNvPr id="1136" name="Group 1136"/>
            <p:cNvGrpSpPr/>
            <p:nvPr/>
          </p:nvGrpSpPr>
          <p:grpSpPr>
            <a:xfrm>
              <a:off x="6094412" y="2043077"/>
              <a:ext cx="457201" cy="914401"/>
              <a:chOff x="0" y="0"/>
              <a:chExt cx="457200" cy="914399"/>
            </a:xfrm>
          </p:grpSpPr>
          <p:sp>
            <p:nvSpPr>
              <p:cNvPr id="1131" name="Shape 1131"/>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32" name="Shape 1132"/>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33" name="Shape 1133"/>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34" name="Shape 1134"/>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35" name="Shape 1135"/>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137" name="Shape 1137"/>
            <p:cNvSpPr/>
            <p:nvPr/>
          </p:nvSpPr>
          <p:spPr>
            <a:xfrm>
              <a:off x="0" y="1731926"/>
              <a:ext cx="1261198"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rPr lang="en-US" dirty="0"/>
                <a:t>Thu </a:t>
              </a:r>
              <a:r>
                <a:rPr lang="en-US" dirty="0" err="1"/>
                <a:t>ngân</a:t>
              </a:r>
              <a:endParaRPr dirty="0"/>
            </a:p>
          </p:txBody>
        </p:sp>
        <p:sp>
          <p:nvSpPr>
            <p:cNvPr id="1138" name="Shape 1138"/>
            <p:cNvSpPr/>
            <p:nvPr/>
          </p:nvSpPr>
          <p:spPr>
            <a:xfrm>
              <a:off x="41275" y="3484528"/>
              <a:ext cx="1262907"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rPr lang="vi-VN" dirty="0"/>
                <a:t>Giám đốc</a:t>
              </a:r>
              <a:endParaRPr dirty="0"/>
            </a:p>
          </p:txBody>
        </p:sp>
        <p:sp>
          <p:nvSpPr>
            <p:cNvPr id="1139" name="Shape 1139"/>
            <p:cNvSpPr/>
            <p:nvPr/>
          </p:nvSpPr>
          <p:spPr>
            <a:xfrm>
              <a:off x="5924550" y="2951127"/>
              <a:ext cx="1529648"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rPr lang="en-US" dirty="0" err="1"/>
                <a:t>khách</a:t>
              </a:r>
              <a:r>
                <a:rPr lang="en-US" dirty="0"/>
                <a:t> </a:t>
              </a:r>
              <a:r>
                <a:rPr lang="en-US" dirty="0" err="1"/>
                <a:t>hàng</a:t>
              </a:r>
              <a:endParaRPr dirty="0"/>
            </a:p>
          </p:txBody>
        </p:sp>
        <p:grpSp>
          <p:nvGrpSpPr>
            <p:cNvPr id="1143" name="Group 1143"/>
            <p:cNvGrpSpPr/>
            <p:nvPr/>
          </p:nvGrpSpPr>
          <p:grpSpPr>
            <a:xfrm>
              <a:off x="757236" y="900076"/>
              <a:ext cx="1752603" cy="1676403"/>
              <a:chOff x="-1" y="-1"/>
              <a:chExt cx="1752601" cy="1676402"/>
            </a:xfrm>
          </p:grpSpPr>
          <p:sp>
            <p:nvSpPr>
              <p:cNvPr id="1140" name="Shape 1140"/>
              <p:cNvSpPr/>
              <p:nvPr/>
            </p:nvSpPr>
            <p:spPr>
              <a:xfrm flipV="1">
                <a:off x="-1" y="-1"/>
                <a:ext cx="1600202" cy="304802"/>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41" name="Shape 1141"/>
              <p:cNvSpPr/>
              <p:nvPr/>
            </p:nvSpPr>
            <p:spPr>
              <a:xfrm>
                <a:off x="-1" y="304800"/>
                <a:ext cx="1676401" cy="6096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42" name="Shape 1142"/>
              <p:cNvSpPr/>
              <p:nvPr/>
            </p:nvSpPr>
            <p:spPr>
              <a:xfrm>
                <a:off x="0" y="380999"/>
                <a:ext cx="1752600" cy="1295402"/>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144" name="Shape 1144"/>
            <p:cNvSpPr/>
            <p:nvPr/>
          </p:nvSpPr>
          <p:spPr>
            <a:xfrm>
              <a:off x="909637" y="3262277"/>
              <a:ext cx="1524001" cy="4572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45" name="Shape 1145"/>
            <p:cNvSpPr/>
            <p:nvPr/>
          </p:nvSpPr>
          <p:spPr>
            <a:xfrm flipH="1">
              <a:off x="4824412" y="2522502"/>
              <a:ext cx="1150939" cy="195263"/>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46" name="Shape 1146"/>
            <p:cNvSpPr/>
            <p:nvPr/>
          </p:nvSpPr>
          <p:spPr>
            <a:xfrm flipH="1" flipV="1">
              <a:off x="4535487" y="1803364"/>
              <a:ext cx="1439864" cy="6477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47" name="Shape 1147"/>
            <p:cNvSpPr/>
            <p:nvPr/>
          </p:nvSpPr>
          <p:spPr>
            <a:xfrm>
              <a:off x="1783363" y="0"/>
              <a:ext cx="2181108"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rPr lang="en-US" dirty="0" err="1"/>
                <a:t>Tính</a:t>
              </a:r>
              <a:r>
                <a:rPr lang="en-US" dirty="0"/>
                <a:t> </a:t>
              </a:r>
              <a:r>
                <a:rPr lang="en-US" dirty="0" err="1"/>
                <a:t>tiền</a:t>
              </a:r>
              <a:r>
                <a:rPr lang="en-US" dirty="0"/>
                <a:t> </a:t>
              </a:r>
              <a:r>
                <a:rPr lang="en-US" dirty="0" err="1"/>
                <a:t>siêu</a:t>
              </a:r>
              <a:r>
                <a:rPr lang="en-US" dirty="0"/>
                <a:t> </a:t>
              </a:r>
              <a:r>
                <a:rPr lang="en-US" dirty="0" err="1"/>
                <a:t>thị</a:t>
              </a:r>
              <a:endParaRPr dirty="0"/>
            </a:p>
          </p:txBody>
        </p:sp>
      </p:grpSp>
      <p:pic>
        <p:nvPicPr>
          <p:cNvPr id="1149" name="pasted-image.png"/>
          <p:cNvPicPr/>
          <p:nvPr/>
        </p:nvPicPr>
        <p:blipFill>
          <a:blip r:embed="rId2" cstate="screen">
            <a:extLst>
              <a:ext uri="{28A0092B-C50C-407E-A947-70E740481C1C}">
                <a14:useLocalDpi xmlns:a14="http://schemas.microsoft.com/office/drawing/2010/main"/>
              </a:ext>
            </a:extLst>
          </a:blip>
          <a:stretch>
            <a:fillRect/>
          </a:stretch>
        </p:blipFill>
        <p:spPr>
          <a:xfrm>
            <a:off x="762379" y="3753375"/>
            <a:ext cx="3812157" cy="1608254"/>
          </a:xfrm>
          <a:prstGeom prst="rect">
            <a:avLst/>
          </a:prstGeom>
          <a:ln w="6350">
            <a:round/>
          </a:ln>
        </p:spPr>
      </p:pic>
    </p:spTree>
    <p:extLst>
      <p:ext uri="{BB962C8B-B14F-4D97-AF65-F5344CB8AC3E}">
        <p14:creationId xmlns:p14="http://schemas.microsoft.com/office/powerpoint/2010/main" val="251800188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 name="Shape 115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47</a:t>
            </a:fld>
            <a:endParaRPr sz="1800">
              <a:solidFill>
                <a:srgbClr val="CC0000"/>
              </a:solidFill>
            </a:endParaRPr>
          </a:p>
        </p:txBody>
      </p:sp>
      <p:sp>
        <p:nvSpPr>
          <p:cNvPr id="1152" name="Shape 1152"/>
          <p:cNvSpPr>
            <a:spLocks noGrp="1"/>
          </p:cNvSpPr>
          <p:nvPr>
            <p:ph type="title"/>
          </p:nvPr>
        </p:nvSpPr>
        <p:spPr>
          <a:prstGeom prst="rect">
            <a:avLst/>
          </a:prstGeom>
        </p:spPr>
        <p:txBody>
          <a:bodyPr/>
          <a:lstStyle/>
          <a:p>
            <a:pPr lvl="0">
              <a:defRPr sz="1800" b="0"/>
            </a:pPr>
            <a:r>
              <a:rPr lang="en-US" sz="2700" b="1" dirty="0" err="1"/>
              <a:t>Mối</a:t>
            </a:r>
            <a:r>
              <a:rPr lang="en-US" sz="2700" b="1" dirty="0"/>
              <a:t> </a:t>
            </a:r>
            <a:r>
              <a:rPr lang="en-US" sz="2700" b="1" dirty="0" err="1"/>
              <a:t>quan</a:t>
            </a:r>
            <a:r>
              <a:rPr lang="en-US" sz="2700" b="1" dirty="0"/>
              <a:t> </a:t>
            </a:r>
            <a:r>
              <a:rPr lang="en-US" sz="2700" b="1" dirty="0" err="1"/>
              <a:t>hệ</a:t>
            </a:r>
            <a:r>
              <a:rPr lang="en-US" sz="2700" b="1" dirty="0"/>
              <a:t> </a:t>
            </a:r>
            <a:r>
              <a:rPr lang="en-US" sz="2700" b="1" dirty="0" err="1"/>
              <a:t>giữa</a:t>
            </a:r>
            <a:r>
              <a:rPr lang="en-US" sz="2700" b="1" dirty="0"/>
              <a:t> </a:t>
            </a:r>
            <a:r>
              <a:rPr lang="en-US" sz="2700" b="1" dirty="0" err="1"/>
              <a:t>các</a:t>
            </a:r>
            <a:r>
              <a:rPr lang="en-US" sz="2700" b="1" dirty="0"/>
              <a:t> </a:t>
            </a:r>
            <a:r>
              <a:rPr lang="en-US" sz="2700" b="1" dirty="0" err="1"/>
              <a:t>tác</a:t>
            </a:r>
            <a:r>
              <a:rPr lang="en-US" sz="2700" b="1" dirty="0"/>
              <a:t> </a:t>
            </a:r>
            <a:r>
              <a:rPr lang="en-US" sz="2700" b="1" dirty="0" err="1"/>
              <a:t>nhân</a:t>
            </a:r>
            <a:endParaRPr sz="2700" b="1" dirty="0"/>
          </a:p>
        </p:txBody>
      </p:sp>
      <p:sp>
        <p:nvSpPr>
          <p:cNvPr id="1153" name="Shape 1153"/>
          <p:cNvSpPr>
            <a:spLocks noGrp="1"/>
          </p:cNvSpPr>
          <p:nvPr>
            <p:ph type="body" idx="1"/>
          </p:nvPr>
        </p:nvSpPr>
        <p:spPr>
          <a:prstGeom prst="rect">
            <a:avLst/>
          </a:prstGeom>
        </p:spPr>
        <p:txBody>
          <a:bodyPr/>
          <a:lstStyle/>
          <a:p>
            <a:pPr lvl="0">
              <a:defRPr sz="1800"/>
            </a:pPr>
            <a:r>
              <a:rPr lang="en-US" sz="2000" dirty="0" err="1"/>
              <a:t>Kế</a:t>
            </a:r>
            <a:r>
              <a:rPr lang="en-US" sz="2000" dirty="0"/>
              <a:t> </a:t>
            </a:r>
            <a:r>
              <a:rPr lang="en-US" sz="2000" dirty="0" err="1"/>
              <a:t>thừa</a:t>
            </a:r>
            <a:r>
              <a:rPr lang="en-US" sz="2000" dirty="0"/>
              <a:t> </a:t>
            </a:r>
            <a:r>
              <a:rPr lang="en-US" sz="2000" dirty="0" err="1"/>
              <a:t>giữa</a:t>
            </a:r>
            <a:r>
              <a:rPr lang="en-US" sz="2000" dirty="0"/>
              <a:t> </a:t>
            </a:r>
            <a:r>
              <a:rPr lang="en-US" sz="2000" dirty="0" err="1"/>
              <a:t>các</a:t>
            </a:r>
            <a:r>
              <a:rPr lang="en-US" sz="2000" dirty="0"/>
              <a:t> </a:t>
            </a:r>
            <a:r>
              <a:rPr lang="en-US" sz="2000" dirty="0" err="1"/>
              <a:t>tác</a:t>
            </a:r>
            <a:r>
              <a:rPr lang="en-US" sz="2000" dirty="0"/>
              <a:t> </a:t>
            </a:r>
            <a:r>
              <a:rPr lang="en-US" sz="2000" dirty="0" err="1"/>
              <a:t>nhân</a:t>
            </a:r>
            <a:endParaRPr sz="2000" dirty="0"/>
          </a:p>
        </p:txBody>
      </p:sp>
      <p:grpSp>
        <p:nvGrpSpPr>
          <p:cNvPr id="1179" name="Group 1179"/>
          <p:cNvGrpSpPr/>
          <p:nvPr/>
        </p:nvGrpSpPr>
        <p:grpSpPr>
          <a:xfrm>
            <a:off x="3852726" y="2035224"/>
            <a:ext cx="4022715" cy="2410881"/>
            <a:chOff x="-38100" y="0"/>
            <a:chExt cx="4290894" cy="3428806"/>
          </a:xfrm>
        </p:grpSpPr>
        <p:grpSp>
          <p:nvGrpSpPr>
            <p:cNvPr id="1159" name="Group 1159"/>
            <p:cNvGrpSpPr/>
            <p:nvPr/>
          </p:nvGrpSpPr>
          <p:grpSpPr>
            <a:xfrm>
              <a:off x="1998662" y="0"/>
              <a:ext cx="457201" cy="914400"/>
              <a:chOff x="0" y="0"/>
              <a:chExt cx="457200" cy="914399"/>
            </a:xfrm>
          </p:grpSpPr>
          <p:sp>
            <p:nvSpPr>
              <p:cNvPr id="1154" name="Shape 1154"/>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55" name="Shape 1155"/>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56" name="Shape 1156"/>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57" name="Shape 1157"/>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58" name="Shape 1158"/>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160" name="Shape 1160"/>
            <p:cNvSpPr/>
            <p:nvPr/>
          </p:nvSpPr>
          <p:spPr>
            <a:xfrm>
              <a:off x="1800225" y="908050"/>
              <a:ext cx="808083"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rPr dirty="0"/>
                <a:t>Client</a:t>
              </a:r>
            </a:p>
          </p:txBody>
        </p:sp>
        <p:grpSp>
          <p:nvGrpSpPr>
            <p:cNvPr id="1166" name="Group 1166"/>
            <p:cNvGrpSpPr/>
            <p:nvPr/>
          </p:nvGrpSpPr>
          <p:grpSpPr>
            <a:xfrm>
              <a:off x="322262" y="2057400"/>
              <a:ext cx="457201" cy="914400"/>
              <a:chOff x="0" y="0"/>
              <a:chExt cx="457200" cy="914399"/>
            </a:xfrm>
          </p:grpSpPr>
          <p:sp>
            <p:nvSpPr>
              <p:cNvPr id="1161" name="Shape 1161"/>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62" name="Shape 1162"/>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63" name="Shape 1163"/>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64" name="Shape 1164"/>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65" name="Shape 1165"/>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167" name="Shape 1167"/>
            <p:cNvSpPr/>
            <p:nvPr/>
          </p:nvSpPr>
          <p:spPr>
            <a:xfrm>
              <a:off x="-38100" y="2903537"/>
              <a:ext cx="1319333"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rPr dirty="0"/>
                <a:t>Individual</a:t>
              </a:r>
            </a:p>
          </p:txBody>
        </p:sp>
        <p:grpSp>
          <p:nvGrpSpPr>
            <p:cNvPr id="1173" name="Group 1173"/>
            <p:cNvGrpSpPr/>
            <p:nvPr/>
          </p:nvGrpSpPr>
          <p:grpSpPr>
            <a:xfrm>
              <a:off x="3370262" y="2057400"/>
              <a:ext cx="457201" cy="914400"/>
              <a:chOff x="0" y="0"/>
              <a:chExt cx="457200" cy="914399"/>
            </a:xfrm>
          </p:grpSpPr>
          <p:sp>
            <p:nvSpPr>
              <p:cNvPr id="1168" name="Shape 1168"/>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169" name="Shape 1169"/>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0" name="Shape 1170"/>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1" name="Shape 1171"/>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2" name="Shape 1172"/>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174" name="Shape 1174"/>
            <p:cNvSpPr/>
            <p:nvPr/>
          </p:nvSpPr>
          <p:spPr>
            <a:xfrm>
              <a:off x="2892425" y="2903537"/>
              <a:ext cx="1360369"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Enterprise</a:t>
              </a:r>
            </a:p>
          </p:txBody>
        </p:sp>
        <p:sp>
          <p:nvSpPr>
            <p:cNvPr id="1175" name="Shape 1175"/>
            <p:cNvSpPr/>
            <p:nvPr/>
          </p:nvSpPr>
          <p:spPr>
            <a:xfrm>
              <a:off x="550862" y="1676400"/>
              <a:ext cx="3048001"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6" name="Shape 1176"/>
            <p:cNvSpPr/>
            <p:nvPr/>
          </p:nvSpPr>
          <p:spPr>
            <a:xfrm flipH="1">
              <a:off x="550862" y="1676400"/>
              <a:ext cx="1" cy="3048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7" name="Shape 1177"/>
            <p:cNvSpPr/>
            <p:nvPr/>
          </p:nvSpPr>
          <p:spPr>
            <a:xfrm>
              <a:off x="3598862" y="1676400"/>
              <a:ext cx="1" cy="3048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178" name="Shape 1178"/>
            <p:cNvSpPr/>
            <p:nvPr/>
          </p:nvSpPr>
          <p:spPr>
            <a:xfrm flipV="1">
              <a:off x="2227262" y="1295400"/>
              <a:ext cx="1" cy="381000"/>
            </a:xfrm>
            <a:prstGeom prst="line">
              <a:avLst/>
            </a:prstGeom>
            <a:noFill/>
            <a:ln w="9525" cap="flat">
              <a:solidFill>
                <a:srgbClr val="000000"/>
              </a:solidFill>
              <a:prstDash val="solid"/>
              <a:miter lim="800000"/>
              <a:tailEnd type="triangle" w="med" len="med"/>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Tree>
    <p:extLst>
      <p:ext uri="{BB962C8B-B14F-4D97-AF65-F5344CB8AC3E}">
        <p14:creationId xmlns:p14="http://schemas.microsoft.com/office/powerpoint/2010/main" val="214284276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 name="Shape 11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48</a:t>
            </a:fld>
            <a:endParaRPr sz="1800">
              <a:solidFill>
                <a:srgbClr val="CC0000"/>
              </a:solidFill>
            </a:endParaRPr>
          </a:p>
        </p:txBody>
      </p:sp>
      <p:sp>
        <p:nvSpPr>
          <p:cNvPr id="1182" name="Shape 1182"/>
          <p:cNvSpPr>
            <a:spLocks noGrp="1"/>
          </p:cNvSpPr>
          <p:nvPr>
            <p:ph type="title"/>
          </p:nvPr>
        </p:nvSpPr>
        <p:spPr>
          <a:prstGeom prst="rect">
            <a:avLst/>
          </a:prstGeom>
        </p:spPr>
        <p:txBody>
          <a:bodyPr/>
          <a:lstStyle/>
          <a:p>
            <a:pPr lvl="0">
              <a:defRPr sz="1800" b="0"/>
            </a:pPr>
            <a:r>
              <a:rPr lang="en-US" sz="2700" b="1" dirty="0" err="1"/>
              <a:t>Đặc</a:t>
            </a:r>
            <a:r>
              <a:rPr lang="en-US" sz="2700" b="1" dirty="0"/>
              <a:t> </a:t>
            </a:r>
            <a:r>
              <a:rPr lang="en-US" sz="2700" b="1" dirty="0" err="1"/>
              <a:t>tả</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183" name="Shape 1183"/>
          <p:cNvSpPr>
            <a:spLocks noGrp="1"/>
          </p:cNvSpPr>
          <p:nvPr>
            <p:ph type="body" idx="1"/>
          </p:nvPr>
        </p:nvSpPr>
        <p:spPr>
          <a:prstGeom prst="rect">
            <a:avLst/>
          </a:prstGeom>
        </p:spPr>
        <p:txBody>
          <a:bodyPr>
            <a:normAutofit/>
          </a:bodyPr>
          <a:lstStyle/>
          <a:p>
            <a:pPr lvl="0">
              <a:defRPr sz="1800"/>
            </a:pPr>
            <a:r>
              <a:rPr lang="vi-VN" sz="2400" dirty="0"/>
              <a:t>Đặc điểm kỹ thuật điển hình của một ca sử dụng</a:t>
            </a:r>
          </a:p>
          <a:p>
            <a:pPr lvl="1">
              <a:defRPr sz="1800"/>
            </a:pPr>
            <a:r>
              <a:rPr lang="vi-VN" sz="1800" dirty="0"/>
              <a:t>Use-case: tên của một use-case thường bắt đầu bằng một động từ</a:t>
            </a:r>
          </a:p>
          <a:p>
            <a:pPr lvl="1">
              <a:defRPr sz="1800"/>
            </a:pPr>
            <a:r>
              <a:rPr lang="vi-VN" sz="1800" dirty="0"/>
              <a:t>Tác nhân: danh sách các bên liên quan liên quan đến ca sử dụng</a:t>
            </a:r>
          </a:p>
          <a:p>
            <a:pPr lvl="1">
              <a:defRPr sz="1800"/>
            </a:pPr>
            <a:r>
              <a:rPr lang="vi-VN" sz="1800" dirty="0"/>
              <a:t>Mục tiêu: mục tiêu của ca sử dụng</a:t>
            </a:r>
          </a:p>
          <a:p>
            <a:pPr lvl="1">
              <a:defRPr sz="1800"/>
            </a:pPr>
            <a:r>
              <a:rPr lang="vi-VN" sz="1800" dirty="0"/>
              <a:t>Mô tả: mô tả ngắn gọn về điều trị cần đạt được</a:t>
            </a:r>
          </a:p>
          <a:p>
            <a:pPr lvl="0">
              <a:defRPr sz="1800"/>
            </a:pPr>
            <a:endParaRPr lang="vi-VN" sz="2400" dirty="0"/>
          </a:p>
          <a:p>
            <a:pPr lvl="0">
              <a:defRPr sz="1800"/>
            </a:pPr>
            <a:r>
              <a:rPr lang="vi-VN" sz="2400" dirty="0"/>
              <a:t>Thí dụ</a:t>
            </a:r>
          </a:p>
          <a:p>
            <a:pPr lvl="1">
              <a:defRPr sz="1800"/>
            </a:pPr>
            <a:r>
              <a:rPr lang="vi-VN" sz="1800" dirty="0"/>
              <a:t>Trường hợp sử dụng: mua sản phẩm</a:t>
            </a:r>
          </a:p>
          <a:p>
            <a:pPr lvl="1">
              <a:defRPr sz="1800"/>
            </a:pPr>
            <a:r>
              <a:rPr lang="vi-VN" sz="1800" dirty="0"/>
              <a:t>Diễn viên: Khách hàng, Thu ngân</a:t>
            </a:r>
          </a:p>
          <a:p>
            <a:pPr lvl="1">
              <a:defRPr sz="1800"/>
            </a:pPr>
            <a:r>
              <a:rPr lang="vi-VN" sz="1800" dirty="0"/>
              <a:t>Mục tiêu: mô tả việc mua sản phẩm của khách hàng bằng tiền mặt</a:t>
            </a:r>
          </a:p>
          <a:p>
            <a:pPr lvl="1">
              <a:defRPr sz="1800"/>
            </a:pPr>
            <a:r>
              <a:rPr lang="vi-VN" sz="1800" dirty="0"/>
              <a:t>Mô tả: Khách hàng đến trong hộp với các sản phẩm đã chọn. Thu ngân mã hóa sản phẩm, thông báo tổng. Khách hàng trả tiền. Thu ngân đăng ký thanh toán.</a:t>
            </a:r>
            <a:endParaRPr sz="1800" dirty="0"/>
          </a:p>
        </p:txBody>
      </p:sp>
    </p:spTree>
    <p:extLst>
      <p:ext uri="{BB962C8B-B14F-4D97-AF65-F5344CB8AC3E}">
        <p14:creationId xmlns:p14="http://schemas.microsoft.com/office/powerpoint/2010/main" val="27312756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49</a:t>
            </a:fld>
            <a:endParaRPr sz="1800">
              <a:solidFill>
                <a:srgbClr val="CC0000"/>
              </a:solidFill>
            </a:endParaRPr>
          </a:p>
        </p:txBody>
      </p:sp>
      <p:sp>
        <p:nvSpPr>
          <p:cNvPr id="1186" name="Shape 1186"/>
          <p:cNvSpPr>
            <a:spLocks noGrp="1"/>
          </p:cNvSpPr>
          <p:nvPr>
            <p:ph type="title"/>
          </p:nvPr>
        </p:nvSpPr>
        <p:spPr>
          <a:prstGeom prst="rect">
            <a:avLst/>
          </a:prstGeom>
        </p:spPr>
        <p:txBody>
          <a:bodyPr/>
          <a:lstStyle/>
          <a:p>
            <a:pPr lvl="0">
              <a:defRPr sz="1800" b="0"/>
            </a:pPr>
            <a:r>
              <a:rPr lang="en-US" sz="2700" b="1" dirty="0" err="1"/>
              <a:t>Đặc</a:t>
            </a:r>
            <a:r>
              <a:rPr lang="en-US" sz="2700" b="1" dirty="0"/>
              <a:t> </a:t>
            </a:r>
            <a:r>
              <a:rPr lang="en-US" sz="2700" b="1" dirty="0" err="1"/>
              <a:t>tả</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187" name="Shape 1187"/>
          <p:cNvSpPr>
            <a:spLocks noGrp="1"/>
          </p:cNvSpPr>
          <p:nvPr>
            <p:ph type="body" idx="1"/>
          </p:nvPr>
        </p:nvSpPr>
        <p:spPr>
          <a:prstGeom prst="rect">
            <a:avLst/>
          </a:prstGeom>
        </p:spPr>
        <p:txBody>
          <a:bodyPr>
            <a:normAutofit/>
          </a:bodyPr>
          <a:lstStyle/>
          <a:p>
            <a:pPr lvl="0">
              <a:defRPr sz="1800"/>
            </a:pPr>
            <a:r>
              <a:rPr lang="vi-VN" sz="2400" dirty="0"/>
              <a:t>Đặc tả ca sử dụng có thể thêm</a:t>
            </a:r>
          </a:p>
          <a:p>
            <a:pPr lvl="1">
              <a:defRPr sz="1800"/>
            </a:pPr>
            <a:r>
              <a:rPr lang="vi-VN" sz="1800" dirty="0"/>
              <a:t>các tài liệu tham khảo liên quan đến đặc điểm kỹ thuật của yêu cầu</a:t>
            </a:r>
          </a:p>
          <a:p>
            <a:pPr lvl="1">
              <a:defRPr sz="1800"/>
            </a:pPr>
            <a:r>
              <a:rPr lang="vi-VN" sz="1800" dirty="0"/>
              <a:t>điều kiện trước và sau của ca sử dụng</a:t>
            </a:r>
          </a:p>
          <a:p>
            <a:pPr lvl="1">
              <a:defRPr sz="1800"/>
            </a:pPr>
            <a:endParaRPr lang="vi-VN" sz="1800" dirty="0"/>
          </a:p>
          <a:p>
            <a:pPr lvl="0">
              <a:defRPr sz="1800"/>
            </a:pPr>
            <a:r>
              <a:rPr lang="vi-VN" sz="2400" dirty="0"/>
              <a:t>Thí dụ</a:t>
            </a:r>
          </a:p>
          <a:p>
            <a:pPr lvl="1">
              <a:defRPr sz="1800"/>
            </a:pPr>
            <a:r>
              <a:rPr lang="vi-VN" sz="1800" dirty="0"/>
              <a:t>Trường hợp sử dụng: mua sản phẩm</a:t>
            </a:r>
          </a:p>
          <a:p>
            <a:pPr lvl="1">
              <a:defRPr sz="1800"/>
            </a:pPr>
            <a:r>
              <a:rPr lang="vi-VN" sz="1800" dirty="0"/>
              <a:t>Diễn viên: Khách hàng, Thu ngân</a:t>
            </a:r>
          </a:p>
          <a:p>
            <a:pPr lvl="1">
              <a:defRPr sz="1800"/>
            </a:pPr>
            <a:r>
              <a:rPr lang="vi-VN" sz="1800" dirty="0"/>
              <a:t>Mục tiêu: mô tả việc mua sản phẩm của khách hàng bằng tiền mặt</a:t>
            </a:r>
          </a:p>
          <a:p>
            <a:pPr lvl="1">
              <a:defRPr sz="1800"/>
            </a:pPr>
            <a:r>
              <a:rPr lang="vi-VN" sz="1800" dirty="0"/>
              <a:t>Tài liệu tham khảo: R1.2, R3.4</a:t>
            </a:r>
          </a:p>
          <a:p>
            <a:pPr lvl="1">
              <a:defRPr sz="1800"/>
            </a:pPr>
            <a:r>
              <a:rPr lang="vi-VN" sz="1800" dirty="0"/>
              <a:t>Điều kiện trước: thu ngân được xác định và ủy quyền</a:t>
            </a:r>
          </a:p>
          <a:p>
            <a:pPr lvl="1">
              <a:defRPr sz="1800"/>
            </a:pPr>
            <a:r>
              <a:rPr lang="vi-VN" sz="1800" dirty="0"/>
              <a:t>Điều kiện hậu kỳ: đăng ký mua hàng, thanh toán, biên lai được in</a:t>
            </a:r>
          </a:p>
          <a:p>
            <a:pPr lvl="1">
              <a:defRPr sz="1800"/>
            </a:pPr>
            <a:r>
              <a:rPr lang="vi-VN" sz="1800" dirty="0"/>
              <a:t>Mô tả: Khách hàng đến trong hộp với các sản phẩm đã chọn. Thu ngân mã hóa sản phẩm, thông báo tổng. Khách hàng trả tiền. Nhân viên thu ngân đăng ký các khoản thanh toán.</a:t>
            </a:r>
            <a:endParaRPr sz="1800" dirty="0"/>
          </a:p>
        </p:txBody>
      </p:sp>
    </p:spTree>
    <p:extLst>
      <p:ext uri="{BB962C8B-B14F-4D97-AF65-F5344CB8AC3E}">
        <p14:creationId xmlns:p14="http://schemas.microsoft.com/office/powerpoint/2010/main" val="21712309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732368" y="107950"/>
            <a:ext cx="10723033" cy="1119188"/>
          </a:xfrm>
        </p:spPr>
        <p:txBody>
          <a:bodyPr/>
          <a:lstStyle/>
          <a:p>
            <a:r>
              <a:rPr lang="vi-VN" dirty="0"/>
              <a:t>Xác định yêu cầu</a:t>
            </a:r>
            <a:endParaRPr lang="en-US" dirty="0" smtClean="0"/>
          </a:p>
        </p:txBody>
      </p:sp>
      <p:sp>
        <p:nvSpPr>
          <p:cNvPr id="17411" name="Content Placeholder 2"/>
          <p:cNvSpPr>
            <a:spLocks noGrp="1"/>
          </p:cNvSpPr>
          <p:nvPr>
            <p:ph idx="1"/>
          </p:nvPr>
        </p:nvSpPr>
        <p:spPr/>
        <p:txBody>
          <a:bodyPr>
            <a:normAutofit/>
          </a:bodyPr>
          <a:lstStyle/>
          <a:p>
            <a:r>
              <a:rPr lang="vi-VN" dirty="0"/>
              <a:t>Mục đích: chuyển đổi các yêu cầu nghiệp vụ cấp cao (từ yêu cầu hệ thống) thành các yêu cầu chi tiết có thể được sử dụng làm đầu vào để tạo mô hình</a:t>
            </a:r>
          </a:p>
          <a:p>
            <a:r>
              <a:rPr lang="vi-VN" dirty="0"/>
              <a:t>Yêu cầu là gì?</a:t>
            </a:r>
          </a:p>
          <a:p>
            <a:pPr lvl="1"/>
            <a:r>
              <a:rPr lang="vi-VN" dirty="0"/>
              <a:t>Một tuyên bố về những gì hệ thống phải làm hoặc một đặc tính mà nó phải có</a:t>
            </a:r>
          </a:p>
          <a:p>
            <a:pPr lvl="1"/>
            <a:r>
              <a:rPr lang="vi-VN" dirty="0"/>
              <a:t>Sau này sẽ phát triển thành mô tả kỹ thuật về cách hệ thống sẽ được triển khai</a:t>
            </a:r>
          </a:p>
          <a:p>
            <a:r>
              <a:rPr lang="vi-VN" dirty="0"/>
              <a:t>Các loại:</a:t>
            </a:r>
          </a:p>
          <a:p>
            <a:pPr lvl="1"/>
            <a:r>
              <a:rPr lang="vi-VN" dirty="0"/>
              <a:t>Chức năng: liên quan đến một quy trình hoặc dữ liệu</a:t>
            </a:r>
          </a:p>
          <a:p>
            <a:pPr lvl="1"/>
            <a:r>
              <a:rPr lang="vi-VN" dirty="0"/>
              <a:t>Phi chức năng: liên quan đến hiệu suất hoặc khả năng sử dụng</a:t>
            </a:r>
            <a:endParaRPr lang="en-US" dirty="0" smtClean="0"/>
          </a:p>
        </p:txBody>
      </p:sp>
    </p:spTree>
    <p:extLst>
      <p:ext uri="{BB962C8B-B14F-4D97-AF65-F5344CB8AC3E}">
        <p14:creationId xmlns:p14="http://schemas.microsoft.com/office/powerpoint/2010/main" val="2575943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 name="Shape 118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50</a:t>
            </a:fld>
            <a:endParaRPr sz="1800">
              <a:solidFill>
                <a:srgbClr val="CC0000"/>
              </a:solidFill>
            </a:endParaRPr>
          </a:p>
        </p:txBody>
      </p:sp>
      <p:sp>
        <p:nvSpPr>
          <p:cNvPr id="1190" name="Shape 1190"/>
          <p:cNvSpPr>
            <a:spLocks noGrp="1"/>
          </p:cNvSpPr>
          <p:nvPr>
            <p:ph type="title"/>
          </p:nvPr>
        </p:nvSpPr>
        <p:spPr>
          <a:prstGeom prst="rect">
            <a:avLst/>
          </a:prstGeom>
        </p:spPr>
        <p:txBody>
          <a:bodyPr/>
          <a:lstStyle/>
          <a:p>
            <a:pPr lvl="0">
              <a:defRPr sz="1800" b="0"/>
            </a:pPr>
            <a:r>
              <a:rPr lang="en-US" sz="2700" b="1" dirty="0" err="1"/>
              <a:t>Đặc</a:t>
            </a:r>
            <a:r>
              <a:rPr lang="en-US" sz="2700" b="1" dirty="0"/>
              <a:t> </a:t>
            </a:r>
            <a:r>
              <a:rPr lang="en-US" sz="2700" b="1" dirty="0" err="1"/>
              <a:t>tả</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191" name="Shape 1191"/>
          <p:cNvSpPr>
            <a:spLocks noGrp="1"/>
          </p:cNvSpPr>
          <p:nvPr>
            <p:ph type="body" idx="1"/>
          </p:nvPr>
        </p:nvSpPr>
        <p:spPr>
          <a:prstGeom prst="rect">
            <a:avLst/>
          </a:prstGeom>
        </p:spPr>
        <p:txBody>
          <a:bodyPr>
            <a:normAutofit/>
          </a:bodyPr>
          <a:lstStyle/>
          <a:p>
            <a:pPr lvl="0">
              <a:defRPr sz="1800"/>
            </a:pPr>
            <a:r>
              <a:rPr lang="vi-VN" sz="2400" dirty="0"/>
              <a:t>Một ca sử dụng có thể được chỉ định bằng cách thêm các tình huống</a:t>
            </a:r>
          </a:p>
          <a:p>
            <a:pPr lvl="0">
              <a:defRPr sz="1800"/>
            </a:pPr>
            <a:r>
              <a:rPr lang="vi-VN" sz="2400" dirty="0"/>
              <a:t>Một kịch bản mô tả các hành động cụ thể của các tác nhân trong hệ thống</a:t>
            </a:r>
          </a:p>
          <a:p>
            <a:pPr lvl="0">
              <a:defRPr sz="1800"/>
            </a:pPr>
            <a:r>
              <a:rPr lang="vi-VN" sz="2400" dirty="0"/>
              <a:t>Một kịch bản bao gồm các tương tác chính và các tương tác đặc biệt</a:t>
            </a:r>
          </a:p>
          <a:p>
            <a:pPr lvl="0">
              <a:defRPr sz="1800"/>
            </a:pPr>
            <a:r>
              <a:rPr lang="vi-VN" sz="2400" dirty="0"/>
              <a:t>Các hành động có thể được chia thành hai luồng</a:t>
            </a:r>
          </a:p>
          <a:p>
            <a:pPr lvl="1">
              <a:defRPr sz="1800"/>
            </a:pPr>
            <a:r>
              <a:rPr lang="vi-VN" sz="1800" dirty="0"/>
              <a:t>Luồng hành động liên quan đến các tác nhân</a:t>
            </a:r>
          </a:p>
          <a:p>
            <a:pPr lvl="1">
              <a:defRPr sz="1800"/>
            </a:pPr>
            <a:r>
              <a:rPr lang="vi-VN" sz="1800" dirty="0"/>
              <a:t>Luồng hành động liên quan đến hệ thống</a:t>
            </a:r>
          </a:p>
          <a:p>
            <a:pPr lvl="0">
              <a:defRPr sz="1800"/>
            </a:pPr>
            <a:r>
              <a:rPr lang="vi-VN" sz="2400" dirty="0"/>
              <a:t>Thí dụ</a:t>
            </a:r>
          </a:p>
          <a:p>
            <a:pPr lvl="1">
              <a:defRPr sz="1800"/>
            </a:pPr>
            <a:r>
              <a:rPr lang="vi-VN" sz="1800" dirty="0"/>
              <a:t>Một kịch bản cho trường hợp sử dụng "mua sản phẩm"</a:t>
            </a:r>
            <a:endParaRPr sz="1800" dirty="0"/>
          </a:p>
        </p:txBody>
      </p:sp>
      <p:pic>
        <p:nvPicPr>
          <p:cNvPr id="1192" name="pasted-image.png"/>
          <p:cNvPicPr/>
          <p:nvPr/>
        </p:nvPicPr>
        <p:blipFill>
          <a:blip r:embed="rId2" cstate="screen">
            <a:extLst>
              <a:ext uri="{28A0092B-C50C-407E-A947-70E740481C1C}">
                <a14:useLocalDpi xmlns:a14="http://schemas.microsoft.com/office/drawing/2010/main"/>
              </a:ext>
            </a:extLst>
          </a:blip>
          <a:stretch>
            <a:fillRect/>
          </a:stretch>
        </p:blipFill>
        <p:spPr>
          <a:xfrm>
            <a:off x="3935921" y="4545596"/>
            <a:ext cx="3812157" cy="1608254"/>
          </a:xfrm>
          <a:prstGeom prst="rect">
            <a:avLst/>
          </a:prstGeom>
          <a:ln w="6350">
            <a:round/>
          </a:ln>
        </p:spPr>
      </p:pic>
    </p:spTree>
    <p:extLst>
      <p:ext uri="{BB962C8B-B14F-4D97-AF65-F5344CB8AC3E}">
        <p14:creationId xmlns:p14="http://schemas.microsoft.com/office/powerpoint/2010/main" val="258210698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Shape 1194"/>
          <p:cNvSpPr>
            <a:spLocks noGrp="1"/>
          </p:cNvSpPr>
          <p:nvPr>
            <p:ph type="body" idx="1"/>
          </p:nvPr>
        </p:nvSpPr>
        <p:spPr>
          <a:xfrm>
            <a:off x="564543" y="1282037"/>
            <a:ext cx="10789257" cy="4729826"/>
          </a:xfrm>
          <a:prstGeom prst="rect">
            <a:avLst/>
          </a:prstGeom>
        </p:spPr>
        <p:txBody>
          <a:bodyPr/>
          <a:lstStyle/>
          <a:p>
            <a:pPr lvl="0">
              <a:defRPr sz="1800"/>
            </a:pPr>
            <a:r>
              <a:rPr lang="vi-VN" sz="2000" b="1" dirty="0"/>
              <a:t>Các tương tác chính của kịch bản “mua sản phẩm”</a:t>
            </a:r>
            <a:endParaRPr sz="2000" b="1" dirty="0"/>
          </a:p>
        </p:txBody>
      </p:sp>
      <p:sp>
        <p:nvSpPr>
          <p:cNvPr id="1195" name="Shape 119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51</a:t>
            </a:fld>
            <a:endParaRPr sz="1800">
              <a:solidFill>
                <a:srgbClr val="CC0000"/>
              </a:solidFill>
            </a:endParaRPr>
          </a:p>
        </p:txBody>
      </p:sp>
      <p:sp>
        <p:nvSpPr>
          <p:cNvPr id="1196" name="Shape 1196"/>
          <p:cNvSpPr>
            <a:spLocks noGrp="1"/>
          </p:cNvSpPr>
          <p:nvPr>
            <p:ph type="title"/>
          </p:nvPr>
        </p:nvSpPr>
        <p:spPr>
          <a:prstGeom prst="rect">
            <a:avLst/>
          </a:prstGeom>
        </p:spPr>
        <p:txBody>
          <a:bodyPr/>
          <a:lstStyle/>
          <a:p>
            <a:pPr lvl="0">
              <a:defRPr sz="1800" b="0"/>
            </a:pPr>
            <a:r>
              <a:rPr lang="en-US" sz="2700" b="1" dirty="0" err="1"/>
              <a:t>Đặc</a:t>
            </a:r>
            <a:r>
              <a:rPr lang="en-US" sz="2700" b="1" dirty="0"/>
              <a:t> </a:t>
            </a:r>
            <a:r>
              <a:rPr lang="en-US" sz="2700" b="1" dirty="0" err="1"/>
              <a:t>tả</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graphicFrame>
        <p:nvGraphicFramePr>
          <p:cNvPr id="1197" name="Table 1197"/>
          <p:cNvGraphicFramePr/>
          <p:nvPr>
            <p:extLst>
              <p:ext uri="{D42A27DB-BD31-4B8C-83A1-F6EECF244321}">
                <p14:modId xmlns:p14="http://schemas.microsoft.com/office/powerpoint/2010/main" val="1679008445"/>
              </p:ext>
            </p:extLst>
          </p:nvPr>
        </p:nvGraphicFramePr>
        <p:xfrm>
          <a:off x="495299" y="1946351"/>
          <a:ext cx="11214100" cy="4507782"/>
        </p:xfrm>
        <a:graphic>
          <a:graphicData uri="http://schemas.openxmlformats.org/drawingml/2006/table">
            <a:tbl>
              <a:tblPr/>
              <a:tblGrid>
                <a:gridCol w="5607050">
                  <a:extLst>
                    <a:ext uri="{9D8B030D-6E8A-4147-A177-3AD203B41FA5}">
                      <a16:colId xmlns="" xmlns:a16="http://schemas.microsoft.com/office/drawing/2014/main" val="20000"/>
                    </a:ext>
                  </a:extLst>
                </a:gridCol>
                <a:gridCol w="5607050">
                  <a:extLst>
                    <a:ext uri="{9D8B030D-6E8A-4147-A177-3AD203B41FA5}">
                      <a16:colId xmlns="" xmlns:a16="http://schemas.microsoft.com/office/drawing/2014/main" val="20001"/>
                    </a:ext>
                  </a:extLst>
                </a:gridCol>
              </a:tblGrid>
              <a:tr h="427431">
                <a:tc>
                  <a:txBody>
                    <a:bodyPr/>
                    <a:lstStyle/>
                    <a:p>
                      <a:pPr marL="40639" marR="40639" lvl="0" algn="ctr">
                        <a:spcBef>
                          <a:spcPts val="600"/>
                        </a:spcBef>
                        <a:tabLst>
                          <a:tab pos="914400" algn="l"/>
                        </a:tabLst>
                        <a:defRPr sz="1800"/>
                      </a:pPr>
                      <a:r>
                        <a:rPr lang="vi-VN" sz="1800" b="1" dirty="0" smtClean="0">
                          <a:uFill>
                            <a:solidFill/>
                          </a:uFill>
                          <a:sym typeface="Candara"/>
                        </a:rPr>
                        <a:t>Hành động của diễn viên</a:t>
                      </a:r>
                      <a:endParaRPr sz="1800" b="1"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40639" marR="40639" lvl="0" algn="ctr">
                        <a:spcBef>
                          <a:spcPts val="600"/>
                        </a:spcBef>
                        <a:tabLst>
                          <a:tab pos="914400" algn="l"/>
                        </a:tabLst>
                        <a:defRPr sz="1800"/>
                      </a:pPr>
                      <a:r>
                        <a:rPr lang="vi-VN" sz="1800" b="1" dirty="0" smtClean="0">
                          <a:uFill>
                            <a:solidFill/>
                          </a:uFill>
                          <a:sym typeface="Candara"/>
                        </a:rPr>
                        <a:t>Hành động của hệ thống</a:t>
                      </a:r>
                      <a:endParaRPr sz="1800" b="1"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0"/>
                  </a:ext>
                </a:extLst>
              </a:tr>
              <a:tr h="574264">
                <a:tc>
                  <a:txBody>
                    <a:bodyPr/>
                    <a:lstStyle/>
                    <a:p>
                      <a:pPr marL="40640" marR="40639" lvl="0" indent="0" algn="l">
                        <a:spcBef>
                          <a:spcPts val="600"/>
                        </a:spcBef>
                        <a:buClr>
                          <a:srgbClr val="C82506"/>
                        </a:buClr>
                        <a:buSzPct val="100000"/>
                        <a:buNone/>
                        <a:tabLst>
                          <a:tab pos="914400" algn="l"/>
                        </a:tabLst>
                        <a:defRPr sz="1800"/>
                      </a:pPr>
                      <a:r>
                        <a:rPr lang="vi-VN" sz="1800" dirty="0" smtClean="0">
                          <a:uFill>
                            <a:solidFill/>
                          </a:uFill>
                          <a:sym typeface="Candara"/>
                        </a:rPr>
                        <a:t>1. Khách hàng đến quầy thu ngân với các sản phẩm cần mua</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39" marR="40639" lvl="0" algn="l">
                        <a:spcBef>
                          <a:spcPts val="600"/>
                        </a:spcBef>
                        <a:tabLst>
                          <a:tab pos="914400" algn="l"/>
                        </a:tabLst>
                        <a:defRPr sz="2000">
                          <a:uFill>
                            <a:solidFill/>
                          </a:uFill>
                          <a:sym typeface="Candara"/>
                        </a:defRPr>
                      </a:pPr>
                      <a:endParaRPr sz="180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996280">
                <a:tc>
                  <a:txBody>
                    <a:bodyPr/>
                    <a:lstStyle/>
                    <a:p>
                      <a:pPr marL="40640" marR="40639" lvl="0" indent="0" algn="l">
                        <a:spcBef>
                          <a:spcPts val="600"/>
                        </a:spcBef>
                        <a:buClr>
                          <a:srgbClr val="C82506"/>
                        </a:buClr>
                        <a:buSzPct val="100000"/>
                        <a:buNone/>
                        <a:tabLst>
                          <a:tab pos="914400" algn="l"/>
                        </a:tabLst>
                        <a:defRPr sz="1800"/>
                      </a:pPr>
                      <a:r>
                        <a:rPr lang="vi-VN" sz="1800" dirty="0" smtClean="0">
                          <a:uFill>
                            <a:solidFill/>
                          </a:uFill>
                          <a:sym typeface="Candara"/>
                        </a:rPr>
                        <a:t>2. Thu ngân mã hóa mã định danh của từng sản phẩm</a:t>
                      </a:r>
                    </a:p>
                    <a:p>
                      <a:pPr marL="40640" marR="40639" lvl="0" indent="0" algn="l">
                        <a:spcBef>
                          <a:spcPts val="600"/>
                        </a:spcBef>
                        <a:buClr>
                          <a:srgbClr val="C82506"/>
                        </a:buClr>
                        <a:buSzPct val="100000"/>
                        <a:buNone/>
                        <a:tabLst>
                          <a:tab pos="914400" algn="l"/>
                        </a:tabLst>
                        <a:defRPr sz="1800"/>
                      </a:pPr>
                      <a:r>
                        <a:rPr lang="vi-VN" sz="1800" dirty="0" smtClean="0">
                          <a:uFill>
                            <a:solidFill/>
                          </a:uFill>
                          <a:sym typeface="Candara"/>
                        </a:rPr>
                        <a:t>Nếu một sản phẩm có nhiều mặt hàng, nhân viên thu ngân nhập số lượng mặt hàng</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en-US" sz="1800" dirty="0" smtClean="0">
                          <a:uFill>
                            <a:solidFill/>
                          </a:uFill>
                          <a:sym typeface="Candara"/>
                        </a:rPr>
                        <a:t>3</a:t>
                      </a:r>
                      <a:r>
                        <a:rPr lang="vi-VN" sz="1800" dirty="0" smtClean="0">
                          <a:uFill>
                            <a:solidFill/>
                          </a:uFill>
                          <a:sym typeface="Candara"/>
                        </a:rPr>
                        <a:t>. Bàn thu ngân hiển thị mô tả và giá của sản phẩm</a:t>
                      </a:r>
                    </a:p>
                    <a:p>
                      <a:pPr marL="40640" marR="40639" lvl="0" indent="0" algn="l">
                        <a:spcBef>
                          <a:spcPts val="600"/>
                        </a:spcBef>
                        <a:buClr>
                          <a:srgbClr val="C82506"/>
                        </a:buClr>
                        <a:buSzPct val="100000"/>
                        <a:buNone/>
                        <a:tabLst>
                          <a:tab pos="914400" algn="l"/>
                        </a:tabLst>
                        <a:defRPr sz="1800"/>
                      </a:pPr>
                      <a:r>
                        <a:rPr lang="vi-VN" sz="1800" dirty="0" smtClean="0">
                          <a:uFill>
                            <a:solidFill/>
                          </a:uFill>
                          <a:sym typeface="Candara"/>
                        </a:rPr>
                        <a:t>Số này được hiển thị</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525992">
                <a:tc>
                  <a:txBody>
                    <a:bodyPr/>
                    <a:lstStyle/>
                    <a:p>
                      <a:pPr marL="40640" marR="40639" lvl="0" indent="0" algn="l">
                        <a:spcBef>
                          <a:spcPts val="600"/>
                        </a:spcBef>
                        <a:buClr>
                          <a:srgbClr val="C82506"/>
                        </a:buClr>
                        <a:buSzPct val="100000"/>
                        <a:buNone/>
                        <a:tabLst>
                          <a:tab pos="914400" algn="l"/>
                        </a:tabLst>
                        <a:defRPr sz="1800"/>
                      </a:pPr>
                      <a:r>
                        <a:rPr lang="en-US" sz="1800" dirty="0" smtClean="0">
                          <a:uFill>
                            <a:solidFill/>
                          </a:uFill>
                          <a:sym typeface="Candara"/>
                        </a:rPr>
                        <a:t>4. </a:t>
                      </a:r>
                      <a:r>
                        <a:rPr lang="en-US" sz="1800" dirty="0" err="1" smtClean="0">
                          <a:uFill>
                            <a:solidFill/>
                          </a:uFill>
                          <a:sym typeface="Candara"/>
                        </a:rPr>
                        <a:t>Sau</a:t>
                      </a:r>
                      <a:r>
                        <a:rPr lang="en-US" sz="1800" dirty="0" smtClean="0">
                          <a:uFill>
                            <a:solidFill/>
                          </a:uFill>
                          <a:sym typeface="Candara"/>
                        </a:rPr>
                        <a:t> </a:t>
                      </a:r>
                      <a:r>
                        <a:rPr lang="en-US" sz="1800" dirty="0" err="1" smtClean="0">
                          <a:uFill>
                            <a:solidFill/>
                          </a:uFill>
                          <a:sym typeface="Candara"/>
                        </a:rPr>
                        <a:t>khi</a:t>
                      </a:r>
                      <a:r>
                        <a:rPr lang="en-US" sz="1800" dirty="0" smtClean="0">
                          <a:uFill>
                            <a:solidFill/>
                          </a:uFill>
                          <a:sym typeface="Candara"/>
                        </a:rPr>
                        <a:t> </a:t>
                      </a:r>
                      <a:r>
                        <a:rPr lang="en-US" sz="1800" dirty="0" err="1" smtClean="0">
                          <a:uFill>
                            <a:solidFill/>
                          </a:uFill>
                          <a:sym typeface="Candara"/>
                        </a:rPr>
                        <a:t>mã</a:t>
                      </a:r>
                      <a:r>
                        <a:rPr lang="en-US" sz="1800" dirty="0" smtClean="0">
                          <a:uFill>
                            <a:solidFill/>
                          </a:uFill>
                          <a:sym typeface="Candara"/>
                        </a:rPr>
                        <a:t> </a:t>
                      </a:r>
                      <a:r>
                        <a:rPr lang="en-US" sz="1800" dirty="0" err="1" smtClean="0">
                          <a:uFill>
                            <a:solidFill/>
                          </a:uFill>
                          <a:sym typeface="Candara"/>
                        </a:rPr>
                        <a:t>hóa</a:t>
                      </a:r>
                      <a:r>
                        <a:rPr lang="en-US" sz="1800" dirty="0" smtClean="0">
                          <a:uFill>
                            <a:solidFill/>
                          </a:uFill>
                          <a:sym typeface="Candara"/>
                        </a:rPr>
                        <a:t> </a:t>
                      </a:r>
                      <a:r>
                        <a:rPr lang="en-US" sz="1800" dirty="0" err="1" smtClean="0">
                          <a:uFill>
                            <a:solidFill/>
                          </a:uFill>
                          <a:sym typeface="Candara"/>
                        </a:rPr>
                        <a:t>tất</a:t>
                      </a:r>
                      <a:r>
                        <a:rPr lang="en-US" sz="1800" dirty="0" smtClean="0">
                          <a:uFill>
                            <a:solidFill/>
                          </a:uFill>
                          <a:sym typeface="Candara"/>
                        </a:rPr>
                        <a:t> </a:t>
                      </a:r>
                      <a:r>
                        <a:rPr lang="en-US" sz="1800" dirty="0" err="1" smtClean="0">
                          <a:uFill>
                            <a:solidFill/>
                          </a:uFill>
                          <a:sym typeface="Candara"/>
                        </a:rPr>
                        <a:t>cả</a:t>
                      </a:r>
                      <a:r>
                        <a:rPr lang="en-US" sz="1800" dirty="0" smtClean="0">
                          <a:uFill>
                            <a:solidFill/>
                          </a:uFill>
                          <a:sym typeface="Candara"/>
                        </a:rPr>
                        <a:t> </a:t>
                      </a:r>
                      <a:r>
                        <a:rPr lang="en-US" sz="1800" dirty="0" err="1" smtClean="0">
                          <a:uFill>
                            <a:solidFill/>
                          </a:uFill>
                          <a:sym typeface="Candara"/>
                        </a:rPr>
                        <a:t>các</a:t>
                      </a:r>
                      <a:r>
                        <a:rPr lang="en-US" sz="1800" dirty="0" smtClean="0">
                          <a:uFill>
                            <a:solidFill/>
                          </a:uFill>
                          <a:sym typeface="Candara"/>
                        </a:rPr>
                        <a:t> </a:t>
                      </a:r>
                      <a:r>
                        <a:rPr lang="en-US" sz="1800" dirty="0" err="1" smtClean="0">
                          <a:uFill>
                            <a:solidFill/>
                          </a:uFill>
                          <a:sym typeface="Candara"/>
                        </a:rPr>
                        <a:t>sản</a:t>
                      </a:r>
                      <a:r>
                        <a:rPr lang="en-US" sz="1800" dirty="0" smtClean="0">
                          <a:uFill>
                            <a:solidFill/>
                          </a:uFill>
                          <a:sym typeface="Candara"/>
                        </a:rPr>
                        <a:t> </a:t>
                      </a:r>
                      <a:r>
                        <a:rPr lang="en-US" sz="1800" dirty="0" err="1" smtClean="0">
                          <a:uFill>
                            <a:solidFill/>
                          </a:uFill>
                          <a:sym typeface="Candara"/>
                        </a:rPr>
                        <a:t>phẩm</a:t>
                      </a:r>
                      <a:r>
                        <a:rPr lang="en-US" sz="1800" dirty="0" smtClean="0">
                          <a:uFill>
                            <a:solidFill/>
                          </a:uFill>
                          <a:sym typeface="Candara"/>
                        </a:rPr>
                        <a:t>, </a:t>
                      </a:r>
                      <a:r>
                        <a:rPr lang="en-US" sz="1800" dirty="0" err="1" smtClean="0">
                          <a:uFill>
                            <a:solidFill/>
                          </a:uFill>
                          <a:sym typeface="Candara"/>
                        </a:rPr>
                        <a:t>nhân</a:t>
                      </a:r>
                      <a:r>
                        <a:rPr lang="en-US" sz="1800" dirty="0" smtClean="0">
                          <a:uFill>
                            <a:solidFill/>
                          </a:uFill>
                          <a:sym typeface="Candara"/>
                        </a:rPr>
                        <a:t> </a:t>
                      </a:r>
                      <a:r>
                        <a:rPr lang="en-US" sz="1800" dirty="0" err="1" smtClean="0">
                          <a:uFill>
                            <a:solidFill/>
                          </a:uFill>
                          <a:sym typeface="Candara"/>
                        </a:rPr>
                        <a:t>viên</a:t>
                      </a:r>
                      <a:r>
                        <a:rPr lang="en-US" sz="1800" dirty="0" smtClean="0">
                          <a:uFill>
                            <a:solidFill/>
                          </a:uFill>
                          <a:sym typeface="Candara"/>
                        </a:rPr>
                        <a:t> </a:t>
                      </a:r>
                      <a:r>
                        <a:rPr lang="en-US" sz="1800" dirty="0" err="1" smtClean="0">
                          <a:uFill>
                            <a:solidFill/>
                          </a:uFill>
                          <a:sym typeface="Candara"/>
                        </a:rPr>
                        <a:t>thu</a:t>
                      </a:r>
                      <a:r>
                        <a:rPr lang="en-US" sz="1800" dirty="0" smtClean="0">
                          <a:uFill>
                            <a:solidFill/>
                          </a:uFill>
                          <a:sym typeface="Candara"/>
                        </a:rPr>
                        <a:t> </a:t>
                      </a:r>
                      <a:r>
                        <a:rPr lang="en-US" sz="1800" dirty="0" err="1" smtClean="0">
                          <a:uFill>
                            <a:solidFill/>
                          </a:uFill>
                          <a:sym typeface="Candara"/>
                        </a:rPr>
                        <a:t>ngân</a:t>
                      </a:r>
                      <a:r>
                        <a:rPr lang="en-US" sz="1800" dirty="0" smtClean="0">
                          <a:uFill>
                            <a:solidFill/>
                          </a:uFill>
                          <a:sym typeface="Candara"/>
                        </a:rPr>
                        <a:t> </a:t>
                      </a:r>
                      <a:r>
                        <a:rPr lang="en-US" sz="1800" dirty="0" err="1" smtClean="0">
                          <a:uFill>
                            <a:solidFill/>
                          </a:uFill>
                          <a:sym typeface="Candara"/>
                        </a:rPr>
                        <a:t>ra</a:t>
                      </a:r>
                      <a:r>
                        <a:rPr lang="en-US" sz="1800" dirty="0" smtClean="0">
                          <a:uFill>
                            <a:solidFill/>
                          </a:uFill>
                          <a:sym typeface="Candara"/>
                        </a:rPr>
                        <a:t> </a:t>
                      </a:r>
                      <a:r>
                        <a:rPr lang="en-US" sz="1800" dirty="0" err="1" smtClean="0">
                          <a:uFill>
                            <a:solidFill/>
                          </a:uFill>
                          <a:sym typeface="Candara"/>
                        </a:rPr>
                        <a:t>hiệu</a:t>
                      </a:r>
                      <a:r>
                        <a:rPr lang="en-US" sz="1800" dirty="0" smtClean="0">
                          <a:uFill>
                            <a:solidFill/>
                          </a:uFill>
                          <a:sym typeface="Candara"/>
                        </a:rPr>
                        <a:t> </a:t>
                      </a:r>
                      <a:r>
                        <a:rPr lang="en-US" sz="1800" dirty="0" err="1" smtClean="0">
                          <a:uFill>
                            <a:solidFill/>
                          </a:uFill>
                          <a:sym typeface="Candara"/>
                        </a:rPr>
                        <a:t>kết</a:t>
                      </a:r>
                      <a:r>
                        <a:rPr lang="en-US" sz="1800" dirty="0" smtClean="0">
                          <a:uFill>
                            <a:solidFill/>
                          </a:uFill>
                          <a:sym typeface="Candara"/>
                        </a:rPr>
                        <a:t> </a:t>
                      </a:r>
                      <a:r>
                        <a:rPr lang="en-US" sz="1800" dirty="0" err="1" smtClean="0">
                          <a:uFill>
                            <a:solidFill/>
                          </a:uFill>
                          <a:sym typeface="Candara"/>
                        </a:rPr>
                        <a:t>thúc</a:t>
                      </a:r>
                      <a:r>
                        <a:rPr lang="en-US" sz="1800" dirty="0" smtClean="0">
                          <a:uFill>
                            <a:solidFill/>
                          </a:uFill>
                          <a:sym typeface="Candara"/>
                        </a:rPr>
                        <a:t> </a:t>
                      </a:r>
                      <a:r>
                        <a:rPr lang="en-US" sz="1800" dirty="0" err="1" smtClean="0">
                          <a:uFill>
                            <a:solidFill/>
                          </a:uFill>
                          <a:sym typeface="Candara"/>
                        </a:rPr>
                        <a:t>mua</a:t>
                      </a:r>
                      <a:r>
                        <a:rPr lang="en-US" sz="1800" dirty="0" smtClean="0">
                          <a:uFill>
                            <a:solidFill/>
                          </a:uFill>
                          <a:sym typeface="Candara"/>
                        </a:rPr>
                        <a:t> </a:t>
                      </a:r>
                      <a:r>
                        <a:rPr lang="en-US" sz="1800" dirty="0" err="1" smtClean="0">
                          <a:uFill>
                            <a:solidFill/>
                          </a:uFill>
                          <a:sym typeface="Candara"/>
                        </a:rPr>
                        <a:t>hàng</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en-US" sz="1800" dirty="0">
                          <a:uFill>
                            <a:solidFill/>
                          </a:uFill>
                          <a:sym typeface="Candara"/>
                        </a:rPr>
                        <a:t>5. </a:t>
                      </a:r>
                      <a:r>
                        <a:rPr lang="en-US" sz="1800" dirty="0" err="1" smtClean="0">
                          <a:uFill>
                            <a:solidFill/>
                          </a:uFill>
                          <a:sym typeface="Candara"/>
                        </a:rPr>
                        <a:t>Bàn</a:t>
                      </a:r>
                      <a:r>
                        <a:rPr lang="en-US" sz="1800" dirty="0" smtClean="0">
                          <a:uFill>
                            <a:solidFill/>
                          </a:uFill>
                          <a:sym typeface="Candara"/>
                        </a:rPr>
                        <a:t> </a:t>
                      </a:r>
                      <a:r>
                        <a:rPr lang="en-US" sz="1800" dirty="0" err="1" smtClean="0">
                          <a:uFill>
                            <a:solidFill/>
                          </a:uFill>
                          <a:sym typeface="Candara"/>
                        </a:rPr>
                        <a:t>tính</a:t>
                      </a:r>
                      <a:r>
                        <a:rPr lang="en-US" sz="1800" dirty="0" smtClean="0">
                          <a:uFill>
                            <a:solidFill/>
                          </a:uFill>
                          <a:sym typeface="Candara"/>
                        </a:rPr>
                        <a:t> </a:t>
                      </a:r>
                      <a:r>
                        <a:rPr lang="en-US" sz="1800" dirty="0" err="1" smtClean="0">
                          <a:uFill>
                            <a:solidFill/>
                          </a:uFill>
                          <a:sym typeface="Candara"/>
                        </a:rPr>
                        <a:t>tiền</a:t>
                      </a:r>
                      <a:r>
                        <a:rPr lang="en-US" sz="1800" dirty="0" smtClean="0">
                          <a:uFill>
                            <a:solidFill/>
                          </a:uFill>
                          <a:sym typeface="Candara"/>
                        </a:rPr>
                        <a:t> </a:t>
                      </a:r>
                      <a:r>
                        <a:rPr lang="en-US" sz="1800" dirty="0" err="1" smtClean="0">
                          <a:uFill>
                            <a:solidFill/>
                          </a:uFill>
                          <a:sym typeface="Candara"/>
                        </a:rPr>
                        <a:t>sẽ</a:t>
                      </a:r>
                      <a:r>
                        <a:rPr lang="en-US" sz="1800" dirty="0" smtClean="0">
                          <a:uFill>
                            <a:solidFill/>
                          </a:uFill>
                          <a:sym typeface="Candara"/>
                        </a:rPr>
                        <a:t> </a:t>
                      </a:r>
                      <a:r>
                        <a:rPr lang="en-US" sz="1800" dirty="0" err="1" smtClean="0">
                          <a:uFill>
                            <a:solidFill/>
                          </a:uFill>
                          <a:sym typeface="Candara"/>
                        </a:rPr>
                        <a:t>tính</a:t>
                      </a:r>
                      <a:r>
                        <a:rPr lang="en-US" sz="1800" dirty="0" smtClean="0">
                          <a:uFill>
                            <a:solidFill/>
                          </a:uFill>
                          <a:sym typeface="Candara"/>
                        </a:rPr>
                        <a:t> </a:t>
                      </a:r>
                      <a:r>
                        <a:rPr lang="en-US" sz="1800" dirty="0" err="1" smtClean="0">
                          <a:uFill>
                            <a:solidFill/>
                          </a:uFill>
                          <a:sym typeface="Candara"/>
                        </a:rPr>
                        <a:t>toán</a:t>
                      </a:r>
                      <a:r>
                        <a:rPr lang="en-US" sz="1800" dirty="0" smtClean="0">
                          <a:uFill>
                            <a:solidFill/>
                          </a:uFill>
                          <a:sym typeface="Candara"/>
                        </a:rPr>
                        <a:t> </a:t>
                      </a:r>
                      <a:r>
                        <a:rPr lang="en-US" sz="1800" dirty="0" err="1" smtClean="0">
                          <a:uFill>
                            <a:solidFill/>
                          </a:uFill>
                          <a:sym typeface="Candara"/>
                        </a:rPr>
                        <a:t>và</a:t>
                      </a:r>
                      <a:r>
                        <a:rPr lang="en-US" sz="1800" dirty="0" smtClean="0">
                          <a:uFill>
                            <a:solidFill/>
                          </a:uFill>
                          <a:sym typeface="Candara"/>
                        </a:rPr>
                        <a:t> </a:t>
                      </a:r>
                      <a:r>
                        <a:rPr lang="en-US" sz="1800" dirty="0" err="1" smtClean="0">
                          <a:uFill>
                            <a:solidFill/>
                          </a:uFill>
                          <a:sym typeface="Candara"/>
                        </a:rPr>
                        <a:t>hiển</a:t>
                      </a:r>
                      <a:r>
                        <a:rPr lang="en-US" sz="1800" dirty="0" smtClean="0">
                          <a:uFill>
                            <a:solidFill/>
                          </a:uFill>
                          <a:sym typeface="Candara"/>
                        </a:rPr>
                        <a:t> </a:t>
                      </a:r>
                      <a:r>
                        <a:rPr lang="en-US" sz="1800" dirty="0" err="1" smtClean="0">
                          <a:uFill>
                            <a:solidFill/>
                          </a:uFill>
                          <a:sym typeface="Candara"/>
                        </a:rPr>
                        <a:t>thị</a:t>
                      </a:r>
                      <a:r>
                        <a:rPr lang="en-US" sz="1800" dirty="0" smtClean="0">
                          <a:uFill>
                            <a:solidFill/>
                          </a:uFill>
                          <a:sym typeface="Candara"/>
                        </a:rPr>
                        <a:t> </a:t>
                      </a:r>
                      <a:r>
                        <a:rPr lang="en-US" sz="1800" dirty="0" err="1" smtClean="0">
                          <a:uFill>
                            <a:solidFill/>
                          </a:uFill>
                          <a:sym typeface="Candara"/>
                        </a:rPr>
                        <a:t>tổng</a:t>
                      </a:r>
                      <a:r>
                        <a:rPr lang="en-US" sz="1800" dirty="0" smtClean="0">
                          <a:uFill>
                            <a:solidFill/>
                          </a:uFill>
                          <a:sym typeface="Candara"/>
                        </a:rPr>
                        <a:t> </a:t>
                      </a:r>
                      <a:r>
                        <a:rPr lang="en-US" sz="1800" dirty="0" err="1" smtClean="0">
                          <a:uFill>
                            <a:solidFill/>
                          </a:uFill>
                          <a:sym typeface="Candara"/>
                        </a:rPr>
                        <a:t>số</a:t>
                      </a:r>
                      <a:r>
                        <a:rPr lang="en-US" sz="1800" dirty="0" smtClean="0">
                          <a:uFill>
                            <a:solidFill/>
                          </a:uFill>
                          <a:sym typeface="Candara"/>
                        </a:rPr>
                        <a:t> </a:t>
                      </a:r>
                      <a:r>
                        <a:rPr lang="en-US" sz="1800" dirty="0" err="1" smtClean="0">
                          <a:uFill>
                            <a:solidFill/>
                          </a:uFill>
                          <a:sym typeface="Candara"/>
                        </a:rPr>
                        <a:t>tiền</a:t>
                      </a:r>
                      <a:r>
                        <a:rPr lang="en-US" sz="1800" dirty="0" smtClean="0">
                          <a:uFill>
                            <a:solidFill/>
                          </a:uFill>
                          <a:sym typeface="Candara"/>
                        </a:rPr>
                        <a:t> </a:t>
                      </a:r>
                      <a:r>
                        <a:rPr lang="en-US" sz="1800" dirty="0" err="1" smtClean="0">
                          <a:uFill>
                            <a:solidFill/>
                          </a:uFill>
                          <a:sym typeface="Candara"/>
                        </a:rPr>
                        <a:t>khách</a:t>
                      </a:r>
                      <a:r>
                        <a:rPr lang="en-US" sz="1800" dirty="0" smtClean="0">
                          <a:uFill>
                            <a:solidFill/>
                          </a:uFill>
                          <a:sym typeface="Candara"/>
                        </a:rPr>
                        <a:t> </a:t>
                      </a:r>
                      <a:r>
                        <a:rPr lang="en-US" sz="1800" dirty="0" err="1" smtClean="0">
                          <a:uFill>
                            <a:solidFill/>
                          </a:uFill>
                          <a:sym typeface="Candara"/>
                        </a:rPr>
                        <a:t>hàng</a:t>
                      </a:r>
                      <a:r>
                        <a:rPr lang="en-US" sz="1800" dirty="0" smtClean="0">
                          <a:uFill>
                            <a:solidFill/>
                          </a:uFill>
                          <a:sym typeface="Candara"/>
                        </a:rPr>
                        <a:t> </a:t>
                      </a:r>
                      <a:r>
                        <a:rPr lang="en-US" sz="1800" dirty="0" err="1" smtClean="0">
                          <a:uFill>
                            <a:solidFill/>
                          </a:uFill>
                          <a:sym typeface="Candara"/>
                        </a:rPr>
                        <a:t>phải</a:t>
                      </a:r>
                      <a:r>
                        <a:rPr lang="en-US" sz="1800" dirty="0" smtClean="0">
                          <a:uFill>
                            <a:solidFill/>
                          </a:uFill>
                          <a:sym typeface="Candara"/>
                        </a:rPr>
                        <a:t> </a:t>
                      </a:r>
                      <a:r>
                        <a:rPr lang="en-US" sz="1800" dirty="0" err="1" smtClean="0">
                          <a:uFill>
                            <a:solidFill/>
                          </a:uFill>
                          <a:sym typeface="Candara"/>
                        </a:rPr>
                        <a:t>thanh</a:t>
                      </a:r>
                      <a:r>
                        <a:rPr lang="en-US" sz="1800" dirty="0" smtClean="0">
                          <a:uFill>
                            <a:solidFill/>
                          </a:uFill>
                          <a:sym typeface="Candara"/>
                        </a:rPr>
                        <a:t> </a:t>
                      </a:r>
                      <a:r>
                        <a:rPr lang="en-US" sz="1800" dirty="0" err="1" smtClean="0">
                          <a:uFill>
                            <a:solidFill/>
                          </a:uFill>
                          <a:sym typeface="Candara"/>
                        </a:rPr>
                        <a:t>toán</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531759">
                <a:tc>
                  <a:txBody>
                    <a:bodyPr/>
                    <a:lstStyle/>
                    <a:p>
                      <a:pPr marL="40640" marR="40639" lvl="0" indent="0" algn="l">
                        <a:spcBef>
                          <a:spcPts val="600"/>
                        </a:spcBef>
                        <a:buClr>
                          <a:srgbClr val="C82506"/>
                        </a:buClr>
                        <a:buSzPct val="100000"/>
                        <a:buNone/>
                        <a:tabLst>
                          <a:tab pos="914400" algn="l"/>
                        </a:tabLst>
                        <a:defRPr sz="1800"/>
                      </a:pPr>
                      <a:r>
                        <a:rPr lang="en-US" sz="1800" dirty="0" smtClean="0">
                          <a:uFill>
                            <a:solidFill/>
                          </a:uFill>
                          <a:sym typeface="Candara"/>
                        </a:rPr>
                        <a:t>6. Thu </a:t>
                      </a:r>
                      <a:r>
                        <a:rPr lang="en-US" sz="1800" dirty="0" err="1" smtClean="0">
                          <a:uFill>
                            <a:solidFill/>
                          </a:uFill>
                          <a:sym typeface="Candara"/>
                        </a:rPr>
                        <a:t>ngân</a:t>
                      </a:r>
                      <a:r>
                        <a:rPr lang="en-US" sz="1800" dirty="0" smtClean="0">
                          <a:uFill>
                            <a:solidFill/>
                          </a:uFill>
                          <a:sym typeface="Candara"/>
                        </a:rPr>
                        <a:t> </a:t>
                      </a:r>
                      <a:r>
                        <a:rPr lang="en-US" sz="1800" dirty="0" err="1" smtClean="0">
                          <a:uFill>
                            <a:solidFill/>
                          </a:uFill>
                          <a:sym typeface="Candara"/>
                        </a:rPr>
                        <a:t>thông</a:t>
                      </a:r>
                      <a:r>
                        <a:rPr lang="en-US" sz="1800" dirty="0" smtClean="0">
                          <a:uFill>
                            <a:solidFill/>
                          </a:uFill>
                          <a:sym typeface="Candara"/>
                        </a:rPr>
                        <a:t> </a:t>
                      </a:r>
                      <a:r>
                        <a:rPr lang="en-US" sz="1800" dirty="0" err="1" smtClean="0">
                          <a:uFill>
                            <a:solidFill/>
                          </a:uFill>
                          <a:sym typeface="Candara"/>
                        </a:rPr>
                        <a:t>báo</a:t>
                      </a:r>
                      <a:r>
                        <a:rPr lang="en-US" sz="1800" dirty="0" smtClean="0">
                          <a:uFill>
                            <a:solidFill/>
                          </a:uFill>
                          <a:sym typeface="Candara"/>
                        </a:rPr>
                        <a:t> </a:t>
                      </a:r>
                      <a:r>
                        <a:rPr lang="en-US" sz="1800" dirty="0" err="1" smtClean="0">
                          <a:uFill>
                            <a:solidFill/>
                          </a:uFill>
                          <a:sym typeface="Candara"/>
                        </a:rPr>
                        <a:t>tổng</a:t>
                      </a:r>
                      <a:r>
                        <a:rPr lang="en-US" sz="1800" dirty="0" smtClean="0">
                          <a:uFill>
                            <a:solidFill/>
                          </a:uFill>
                          <a:sym typeface="Candara"/>
                        </a:rPr>
                        <a:t> </a:t>
                      </a:r>
                      <a:r>
                        <a:rPr lang="en-US" sz="1800" dirty="0" err="1" smtClean="0">
                          <a:uFill>
                            <a:solidFill/>
                          </a:uFill>
                          <a:sym typeface="Candara"/>
                        </a:rPr>
                        <a:t>số</a:t>
                      </a:r>
                      <a:r>
                        <a:rPr lang="en-US" sz="1800" dirty="0" smtClean="0">
                          <a:uFill>
                            <a:solidFill/>
                          </a:uFill>
                          <a:sym typeface="Candara"/>
                        </a:rPr>
                        <a:t> </a:t>
                      </a:r>
                      <a:r>
                        <a:rPr lang="en-US" sz="1800" dirty="0" err="1" smtClean="0">
                          <a:uFill>
                            <a:solidFill/>
                          </a:uFill>
                          <a:sym typeface="Candara"/>
                        </a:rPr>
                        <a:t>tiền</a:t>
                      </a:r>
                      <a:r>
                        <a:rPr lang="en-US" sz="1800" dirty="0" smtClean="0">
                          <a:uFill>
                            <a:solidFill/>
                          </a:uFill>
                          <a:sym typeface="Candara"/>
                        </a:rPr>
                        <a:t> </a:t>
                      </a:r>
                      <a:r>
                        <a:rPr lang="en-US" sz="1800" dirty="0" err="1" smtClean="0">
                          <a:uFill>
                            <a:solidFill/>
                          </a:uFill>
                          <a:sym typeface="Candara"/>
                        </a:rPr>
                        <a:t>cho</a:t>
                      </a:r>
                      <a:r>
                        <a:rPr lang="en-US" sz="1800" dirty="0" smtClean="0">
                          <a:uFill>
                            <a:solidFill/>
                          </a:uFill>
                          <a:sym typeface="Candara"/>
                        </a:rPr>
                        <a:t> </a:t>
                      </a:r>
                      <a:r>
                        <a:rPr lang="en-US" sz="1800" dirty="0" err="1" smtClean="0">
                          <a:uFill>
                            <a:solidFill/>
                          </a:uFill>
                          <a:sym typeface="Candara"/>
                        </a:rPr>
                        <a:t>khách</a:t>
                      </a:r>
                      <a:r>
                        <a:rPr lang="en-US" sz="1800" dirty="0" smtClean="0">
                          <a:uFill>
                            <a:solidFill/>
                          </a:uFill>
                          <a:sym typeface="Candara"/>
                        </a:rPr>
                        <a:t> </a:t>
                      </a:r>
                      <a:r>
                        <a:rPr lang="en-US" sz="1800" dirty="0" err="1" smtClean="0">
                          <a:uFill>
                            <a:solidFill/>
                          </a:uFill>
                          <a:sym typeface="Candara"/>
                        </a:rPr>
                        <a:t>hàng</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39" marR="40639" lvl="0" algn="l">
                        <a:spcBef>
                          <a:spcPts val="600"/>
                        </a:spcBef>
                        <a:tabLst>
                          <a:tab pos="914400" algn="l"/>
                        </a:tabLst>
                        <a:defRPr sz="2000">
                          <a:uFill>
                            <a:solidFill/>
                          </a:uFill>
                          <a:sym typeface="Candara"/>
                        </a:defRPr>
                      </a:pPr>
                      <a:endParaRPr sz="180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531759">
                <a:tc>
                  <a:txBody>
                    <a:bodyPr/>
                    <a:lstStyle/>
                    <a:p>
                      <a:pPr marL="40640" marR="40639" lvl="0" indent="0" algn="l">
                        <a:spcBef>
                          <a:spcPts val="600"/>
                        </a:spcBef>
                        <a:buClr>
                          <a:srgbClr val="C82506"/>
                        </a:buClr>
                        <a:buSzPct val="100000"/>
                        <a:buNone/>
                        <a:tabLst>
                          <a:tab pos="914400" algn="l"/>
                        </a:tabLst>
                        <a:defRPr sz="1800"/>
                      </a:pPr>
                      <a:r>
                        <a:rPr lang="en-US" sz="1800" dirty="0" smtClean="0">
                          <a:uFill>
                            <a:solidFill/>
                          </a:uFill>
                          <a:sym typeface="Candara"/>
                        </a:rPr>
                        <a:t>7. </a:t>
                      </a:r>
                      <a:r>
                        <a:rPr lang="en-US" sz="1800" dirty="0" err="1" smtClean="0">
                          <a:uFill>
                            <a:solidFill/>
                          </a:uFill>
                          <a:sym typeface="Candara"/>
                        </a:rPr>
                        <a:t>Khách</a:t>
                      </a:r>
                      <a:r>
                        <a:rPr lang="en-US" sz="1800" dirty="0" smtClean="0">
                          <a:uFill>
                            <a:solidFill/>
                          </a:uFill>
                          <a:sym typeface="Candara"/>
                        </a:rPr>
                        <a:t> </a:t>
                      </a:r>
                      <a:r>
                        <a:rPr lang="en-US" sz="1800" dirty="0" err="1" smtClean="0">
                          <a:uFill>
                            <a:solidFill/>
                          </a:uFill>
                          <a:sym typeface="Candara"/>
                        </a:rPr>
                        <a:t>hàng</a:t>
                      </a:r>
                      <a:r>
                        <a:rPr lang="en-US" sz="1800" dirty="0" smtClean="0">
                          <a:uFill>
                            <a:solidFill/>
                          </a:uFill>
                          <a:sym typeface="Candara"/>
                        </a:rPr>
                        <a:t> </a:t>
                      </a:r>
                      <a:r>
                        <a:rPr lang="en-US" sz="1800" dirty="0" err="1" smtClean="0">
                          <a:uFill>
                            <a:solidFill/>
                          </a:uFill>
                          <a:sym typeface="Candara"/>
                        </a:rPr>
                        <a:t>trả</a:t>
                      </a:r>
                      <a:r>
                        <a:rPr lang="en-US" sz="1800" dirty="0" smtClean="0">
                          <a:uFill>
                            <a:solidFill/>
                          </a:uFill>
                          <a:sym typeface="Candara"/>
                        </a:rPr>
                        <a:t> </a:t>
                      </a:r>
                      <a:r>
                        <a:rPr lang="en-US" sz="1800" dirty="0" err="1" smtClean="0">
                          <a:uFill>
                            <a:solidFill/>
                          </a:uFill>
                          <a:sym typeface="Candara"/>
                        </a:rPr>
                        <a:t>tiền</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69240" marR="40639" lvl="0" indent="-228600" algn="l">
                        <a:spcBef>
                          <a:spcPts val="600"/>
                        </a:spcBef>
                        <a:buClr>
                          <a:srgbClr val="C82506"/>
                        </a:buClr>
                        <a:buSzPct val="100000"/>
                        <a:buChar char="•"/>
                        <a:tabLst>
                          <a:tab pos="914400" algn="l"/>
                        </a:tabLst>
                        <a:defRPr sz="2000">
                          <a:uFill>
                            <a:solidFill/>
                          </a:uFill>
                          <a:sym typeface="Candara"/>
                        </a:defRPr>
                      </a:pPr>
                      <a:endParaRPr sz="180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531759">
                <a:tc>
                  <a:txBody>
                    <a:bodyPr/>
                    <a:lstStyle/>
                    <a:p>
                      <a:pPr marL="40640" marR="40639" lvl="0" indent="0" algn="l">
                        <a:spcBef>
                          <a:spcPts val="600"/>
                        </a:spcBef>
                        <a:buClr>
                          <a:srgbClr val="C82506"/>
                        </a:buClr>
                        <a:buSzPct val="100000"/>
                        <a:buNone/>
                        <a:tabLst>
                          <a:tab pos="914400" algn="l"/>
                        </a:tabLst>
                        <a:defRPr sz="1800"/>
                      </a:pPr>
                      <a:r>
                        <a:rPr lang="en-US" sz="1800" dirty="0" smtClean="0">
                          <a:uFill>
                            <a:solidFill/>
                          </a:uFill>
                          <a:sym typeface="Candara"/>
                        </a:rPr>
                        <a:t>8. Thu </a:t>
                      </a:r>
                      <a:r>
                        <a:rPr lang="en-US" sz="1800" dirty="0" err="1" smtClean="0">
                          <a:uFill>
                            <a:solidFill/>
                          </a:uFill>
                          <a:sym typeface="Candara"/>
                        </a:rPr>
                        <a:t>ngân</a:t>
                      </a:r>
                      <a:r>
                        <a:rPr lang="en-US" sz="1800" dirty="0" smtClean="0">
                          <a:uFill>
                            <a:solidFill/>
                          </a:uFill>
                          <a:sym typeface="Candara"/>
                        </a:rPr>
                        <a:t> </a:t>
                      </a:r>
                      <a:r>
                        <a:rPr lang="en-US" sz="1800" dirty="0" err="1" smtClean="0">
                          <a:uFill>
                            <a:solidFill/>
                          </a:uFill>
                          <a:sym typeface="Candara"/>
                        </a:rPr>
                        <a:t>nhập</a:t>
                      </a:r>
                      <a:r>
                        <a:rPr lang="en-US" sz="1800" dirty="0" smtClean="0">
                          <a:uFill>
                            <a:solidFill/>
                          </a:uFill>
                          <a:sym typeface="Candara"/>
                        </a:rPr>
                        <a:t> </a:t>
                      </a:r>
                      <a:r>
                        <a:rPr lang="en-US" sz="1800" dirty="0" err="1" smtClean="0">
                          <a:uFill>
                            <a:solidFill/>
                          </a:uFill>
                          <a:sym typeface="Candara"/>
                        </a:rPr>
                        <a:t>số</a:t>
                      </a:r>
                      <a:r>
                        <a:rPr lang="en-US" sz="1800" dirty="0" smtClean="0">
                          <a:uFill>
                            <a:solidFill/>
                          </a:uFill>
                          <a:sym typeface="Candara"/>
                        </a:rPr>
                        <a:t> </a:t>
                      </a:r>
                      <a:r>
                        <a:rPr lang="en-US" sz="1800" dirty="0" err="1" smtClean="0">
                          <a:uFill>
                            <a:solidFill/>
                          </a:uFill>
                          <a:sym typeface="Candara"/>
                        </a:rPr>
                        <a:t>tiền</a:t>
                      </a:r>
                      <a:r>
                        <a:rPr lang="en-US" sz="1800" dirty="0" smtClean="0">
                          <a:uFill>
                            <a:solidFill/>
                          </a:uFill>
                          <a:sym typeface="Candara"/>
                        </a:rPr>
                        <a:t> </a:t>
                      </a:r>
                      <a:r>
                        <a:rPr lang="en-US" sz="1800" dirty="0" err="1" smtClean="0">
                          <a:uFill>
                            <a:solidFill/>
                          </a:uFill>
                          <a:sym typeface="Candara"/>
                        </a:rPr>
                        <a:t>khách</a:t>
                      </a:r>
                      <a:r>
                        <a:rPr lang="en-US" sz="1800" dirty="0" smtClean="0">
                          <a:uFill>
                            <a:solidFill/>
                          </a:uFill>
                          <a:sym typeface="Candara"/>
                        </a:rPr>
                        <a:t> </a:t>
                      </a:r>
                      <a:r>
                        <a:rPr lang="en-US" sz="1800" dirty="0" err="1" smtClean="0">
                          <a:uFill>
                            <a:solidFill/>
                          </a:uFill>
                          <a:sym typeface="Candara"/>
                        </a:rPr>
                        <a:t>hàng</a:t>
                      </a:r>
                      <a:r>
                        <a:rPr lang="en-US" sz="1800" dirty="0" smtClean="0">
                          <a:uFill>
                            <a:solidFill/>
                          </a:uFill>
                          <a:sym typeface="Candara"/>
                        </a:rPr>
                        <a:t> </a:t>
                      </a:r>
                      <a:r>
                        <a:rPr lang="en-US" sz="1800" dirty="0" err="1" smtClean="0">
                          <a:uFill>
                            <a:solidFill/>
                          </a:uFill>
                          <a:sym typeface="Candara"/>
                        </a:rPr>
                        <a:t>thanh</a:t>
                      </a:r>
                      <a:r>
                        <a:rPr lang="en-US" sz="1800" dirty="0" smtClean="0">
                          <a:uFill>
                            <a:solidFill/>
                          </a:uFill>
                          <a:sym typeface="Candara"/>
                        </a:rPr>
                        <a:t> </a:t>
                      </a:r>
                      <a:r>
                        <a:rPr lang="en-US" sz="1800" dirty="0" err="1" smtClean="0">
                          <a:uFill>
                            <a:solidFill/>
                          </a:uFill>
                          <a:sym typeface="Candara"/>
                        </a:rPr>
                        <a:t>toán</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vi-VN" sz="1800" dirty="0" smtClean="0">
                          <a:uFill>
                            <a:solidFill/>
                          </a:uFill>
                          <a:sym typeface="Candara"/>
                        </a:rPr>
                        <a:t>9. Bàn thu ngân hiển thị số dư</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53671566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52</a:t>
            </a:fld>
            <a:endParaRPr sz="1800">
              <a:solidFill>
                <a:srgbClr val="CC0000"/>
              </a:solidFill>
            </a:endParaRPr>
          </a:p>
        </p:txBody>
      </p:sp>
      <p:sp>
        <p:nvSpPr>
          <p:cNvPr id="1200" name="Shape 1200"/>
          <p:cNvSpPr>
            <a:spLocks noGrp="1"/>
          </p:cNvSpPr>
          <p:nvPr>
            <p:ph type="title"/>
          </p:nvPr>
        </p:nvSpPr>
        <p:spPr>
          <a:prstGeom prst="rect">
            <a:avLst/>
          </a:prstGeom>
        </p:spPr>
        <p:txBody>
          <a:bodyPr/>
          <a:lstStyle/>
          <a:p>
            <a:pPr lvl="0">
              <a:defRPr sz="1800" b="0"/>
            </a:pPr>
            <a:r>
              <a:rPr sz="2700" b="1"/>
              <a:t>Use-case specification</a:t>
            </a:r>
          </a:p>
        </p:txBody>
      </p:sp>
      <p:sp>
        <p:nvSpPr>
          <p:cNvPr id="1201" name="Shape 1201"/>
          <p:cNvSpPr>
            <a:spLocks noGrp="1"/>
          </p:cNvSpPr>
          <p:nvPr>
            <p:ph type="body" idx="1"/>
          </p:nvPr>
        </p:nvSpPr>
        <p:spPr>
          <a:xfrm>
            <a:off x="501043" y="1370937"/>
            <a:ext cx="10789257" cy="4729826"/>
          </a:xfrm>
          <a:prstGeom prst="rect">
            <a:avLst/>
          </a:prstGeom>
        </p:spPr>
        <p:txBody>
          <a:bodyPr/>
          <a:lstStyle/>
          <a:p>
            <a:pPr lvl="0">
              <a:defRPr sz="1800"/>
            </a:pPr>
            <a:r>
              <a:rPr sz="2000" dirty="0"/>
              <a:t>Main interactions of “purchase</a:t>
            </a:r>
            <a:r>
              <a:rPr lang="vi-VN" sz="2000" dirty="0"/>
              <a:t> </a:t>
            </a:r>
            <a:r>
              <a:rPr sz="2000" dirty="0"/>
              <a:t>products” scenario (continue)</a:t>
            </a:r>
          </a:p>
          <a:p>
            <a:pPr lvl="0">
              <a:defRPr sz="1800"/>
            </a:pPr>
            <a:endParaRPr sz="2000" dirty="0"/>
          </a:p>
          <a:p>
            <a:pPr lvl="0">
              <a:defRPr sz="1800"/>
            </a:pPr>
            <a:endParaRPr sz="2000" dirty="0"/>
          </a:p>
          <a:p>
            <a:pPr lvl="0">
              <a:defRPr sz="1800"/>
            </a:pPr>
            <a:endParaRPr sz="2000" dirty="0"/>
          </a:p>
          <a:p>
            <a:pPr lvl="0">
              <a:defRPr sz="1800"/>
            </a:pPr>
            <a:endParaRPr sz="2000" dirty="0"/>
          </a:p>
          <a:p>
            <a:pPr lvl="0">
              <a:defRPr sz="1800"/>
            </a:pPr>
            <a:endParaRPr sz="2000" dirty="0"/>
          </a:p>
          <a:p>
            <a:pPr lvl="0">
              <a:defRPr sz="1800"/>
            </a:pPr>
            <a:r>
              <a:rPr sz="2000" dirty="0" smtClean="0"/>
              <a:t>Exceptional </a:t>
            </a:r>
            <a:r>
              <a:rPr sz="2000" dirty="0"/>
              <a:t>interactions of “purchase</a:t>
            </a:r>
            <a:r>
              <a:rPr lang="vi-VN" sz="2000" dirty="0"/>
              <a:t> </a:t>
            </a:r>
            <a:r>
              <a:rPr sz="2000" dirty="0"/>
              <a:t>products” scenario</a:t>
            </a:r>
          </a:p>
        </p:txBody>
      </p:sp>
      <p:graphicFrame>
        <p:nvGraphicFramePr>
          <p:cNvPr id="1202" name="Table 1202"/>
          <p:cNvGraphicFramePr/>
          <p:nvPr>
            <p:extLst>
              <p:ext uri="{D42A27DB-BD31-4B8C-83A1-F6EECF244321}">
                <p14:modId xmlns:p14="http://schemas.microsoft.com/office/powerpoint/2010/main" val="1752367434"/>
              </p:ext>
            </p:extLst>
          </p:nvPr>
        </p:nvGraphicFramePr>
        <p:xfrm>
          <a:off x="766231" y="4221437"/>
          <a:ext cx="10828868" cy="1837609"/>
        </p:xfrm>
        <a:graphic>
          <a:graphicData uri="http://schemas.openxmlformats.org/drawingml/2006/table">
            <a:tbl>
              <a:tblPr/>
              <a:tblGrid>
                <a:gridCol w="5414434">
                  <a:extLst>
                    <a:ext uri="{9D8B030D-6E8A-4147-A177-3AD203B41FA5}">
                      <a16:colId xmlns="" xmlns:a16="http://schemas.microsoft.com/office/drawing/2014/main" val="20000"/>
                    </a:ext>
                  </a:extLst>
                </a:gridCol>
                <a:gridCol w="5414434">
                  <a:extLst>
                    <a:ext uri="{9D8B030D-6E8A-4147-A177-3AD203B41FA5}">
                      <a16:colId xmlns="" xmlns:a16="http://schemas.microsoft.com/office/drawing/2014/main" val="20001"/>
                    </a:ext>
                  </a:extLst>
                </a:gridCol>
              </a:tblGrid>
              <a:tr h="394571">
                <a:tc>
                  <a:txBody>
                    <a:bodyPr/>
                    <a:lstStyle/>
                    <a:p>
                      <a:pPr marL="40639" marR="40639" lvl="0" algn="ctr">
                        <a:spcBef>
                          <a:spcPts val="600"/>
                        </a:spcBef>
                        <a:tabLst>
                          <a:tab pos="914400" algn="l"/>
                        </a:tabLst>
                        <a:defRPr sz="1800"/>
                      </a:pPr>
                      <a:r>
                        <a:rPr lang="vi-VN" sz="2000" b="1" dirty="0" smtClean="0">
                          <a:uFill>
                            <a:solidFill/>
                          </a:uFill>
                          <a:sym typeface="Candara"/>
                        </a:rPr>
                        <a:t>Hành động của diễn viên</a:t>
                      </a:r>
                      <a:endParaRPr sz="2000" b="1"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40639" marR="40639" lvl="0" algn="ctr">
                        <a:spcBef>
                          <a:spcPts val="600"/>
                        </a:spcBef>
                        <a:tabLst>
                          <a:tab pos="914400" algn="l"/>
                        </a:tabLst>
                        <a:defRPr sz="1800"/>
                      </a:pPr>
                      <a:r>
                        <a:rPr lang="vi-VN" sz="2000" b="1" dirty="0" smtClean="0">
                          <a:uFill>
                            <a:solidFill/>
                          </a:uFill>
                          <a:sym typeface="Candara"/>
                        </a:rPr>
                        <a:t>Hành động của hệ thống</a:t>
                      </a:r>
                      <a:endParaRPr lang="vi-VN" sz="2000" b="1"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0"/>
                  </a:ext>
                </a:extLst>
              </a:tr>
              <a:tr h="1327880">
                <a:tc>
                  <a:txBody>
                    <a:bodyPr/>
                    <a:lstStyle/>
                    <a:p>
                      <a:pPr marL="40639" marR="40639" lvl="0" algn="l">
                        <a:spcBef>
                          <a:spcPts val="600"/>
                        </a:spcBef>
                        <a:tabLst>
                          <a:tab pos="914400" algn="l"/>
                        </a:tabLst>
                        <a:defRPr sz="1800"/>
                      </a:pPr>
                      <a:endParaRPr sz="2000" dirty="0">
                        <a:uFill>
                          <a:solidFill/>
                        </a:uFill>
                        <a:sym typeface="Candara"/>
                      </a:endParaRPr>
                    </a:p>
                    <a:p>
                      <a:pPr marL="40639" marR="40639" lvl="0" algn="l">
                        <a:spcBef>
                          <a:spcPts val="600"/>
                        </a:spcBef>
                        <a:tabLst>
                          <a:tab pos="914400" algn="l"/>
                        </a:tabLst>
                        <a:defRPr sz="1800"/>
                      </a:pPr>
                      <a:endParaRPr sz="2000" dirty="0">
                        <a:uFill>
                          <a:solidFill/>
                        </a:uFill>
                        <a:sym typeface="Candara"/>
                      </a:endParaRPr>
                    </a:p>
                    <a:p>
                      <a:pPr marL="40639" marR="40639" lvl="0" algn="l">
                        <a:spcBef>
                          <a:spcPts val="600"/>
                        </a:spcBef>
                        <a:tabLst>
                          <a:tab pos="914400" algn="l"/>
                        </a:tabLst>
                        <a:defRPr sz="1800"/>
                      </a:pPr>
                      <a:r>
                        <a:rPr lang="vi-VN" sz="2000" dirty="0" smtClean="0">
                          <a:uFill>
                            <a:solidFill/>
                          </a:uFill>
                          <a:sym typeface="Candara"/>
                        </a:rPr>
                        <a:t>7. Khách hàng không có đủ tiền. Thu ngân hủy đơn mua hàng</a:t>
                      </a:r>
                      <a:endParaRPr sz="20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vi-VN" sz="2000" dirty="0" smtClean="0">
                          <a:uFill>
                            <a:solidFill/>
                          </a:uFill>
                          <a:sym typeface="Candara"/>
                        </a:rPr>
                        <a:t>3. Định danh sản phẩm không đúng, hệ thống hiển thị lỗi</a:t>
                      </a:r>
                      <a:endParaRPr sz="20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1203" name="Table 1203"/>
          <p:cNvGraphicFramePr/>
          <p:nvPr>
            <p:extLst>
              <p:ext uri="{D42A27DB-BD31-4B8C-83A1-F6EECF244321}">
                <p14:modId xmlns:p14="http://schemas.microsoft.com/office/powerpoint/2010/main" val="2185688824"/>
              </p:ext>
            </p:extLst>
          </p:nvPr>
        </p:nvGraphicFramePr>
        <p:xfrm>
          <a:off x="715431" y="1681834"/>
          <a:ext cx="10892368" cy="2114552"/>
        </p:xfrm>
        <a:graphic>
          <a:graphicData uri="http://schemas.openxmlformats.org/drawingml/2006/table">
            <a:tbl>
              <a:tblPr/>
              <a:tblGrid>
                <a:gridCol w="5446184">
                  <a:extLst>
                    <a:ext uri="{9D8B030D-6E8A-4147-A177-3AD203B41FA5}">
                      <a16:colId xmlns="" xmlns:a16="http://schemas.microsoft.com/office/drawing/2014/main" val="20000"/>
                    </a:ext>
                  </a:extLst>
                </a:gridCol>
                <a:gridCol w="5446184">
                  <a:extLst>
                    <a:ext uri="{9D8B030D-6E8A-4147-A177-3AD203B41FA5}">
                      <a16:colId xmlns="" xmlns:a16="http://schemas.microsoft.com/office/drawing/2014/main" val="20001"/>
                    </a:ext>
                  </a:extLst>
                </a:gridCol>
              </a:tblGrid>
              <a:tr h="300260">
                <a:tc>
                  <a:txBody>
                    <a:bodyPr/>
                    <a:lstStyle/>
                    <a:p>
                      <a:pPr marL="40639" marR="40639" lvl="0" algn="ctr">
                        <a:spcBef>
                          <a:spcPts val="600"/>
                        </a:spcBef>
                        <a:tabLst>
                          <a:tab pos="914400" algn="l"/>
                        </a:tabLst>
                        <a:defRPr sz="1800"/>
                      </a:pPr>
                      <a:r>
                        <a:rPr lang="vi-VN" sz="2000" b="1" dirty="0" smtClean="0">
                          <a:uFill>
                            <a:solidFill/>
                          </a:uFill>
                          <a:sym typeface="Candara"/>
                        </a:rPr>
                        <a:t>Hành động của diễn viên</a:t>
                      </a:r>
                      <a:endParaRPr sz="2000" b="1"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40639" marR="40639" lvl="0" algn="ctr">
                        <a:spcBef>
                          <a:spcPts val="600"/>
                        </a:spcBef>
                        <a:tabLst>
                          <a:tab pos="914400" algn="l"/>
                        </a:tabLst>
                        <a:defRPr sz="1800"/>
                      </a:pPr>
                      <a:r>
                        <a:rPr lang="vi-VN" sz="2000" b="1" dirty="0" smtClean="0">
                          <a:uFill>
                            <a:solidFill/>
                          </a:uFill>
                          <a:sym typeface="Candara"/>
                        </a:rPr>
                        <a:t>Hành động của hệ thống</a:t>
                      </a:r>
                      <a:endParaRPr sz="2000" b="1"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0"/>
                  </a:ext>
                </a:extLst>
              </a:tr>
              <a:tr h="358198">
                <a:tc>
                  <a:txBody>
                    <a:bodyPr/>
                    <a:lstStyle/>
                    <a:p>
                      <a:pPr marL="269240" marR="40639" lvl="0" indent="-228600" algn="l">
                        <a:spcBef>
                          <a:spcPts val="600"/>
                        </a:spcBef>
                        <a:buClr>
                          <a:srgbClr val="C82506"/>
                        </a:buClr>
                        <a:buSzPct val="100000"/>
                        <a:buChar char="•"/>
                        <a:tabLst>
                          <a:tab pos="914400" algn="l"/>
                        </a:tabLst>
                        <a:defRPr sz="2000">
                          <a:uFill>
                            <a:solidFill/>
                          </a:uFill>
                          <a:sym typeface="Candara"/>
                        </a:defRPr>
                      </a:pPr>
                      <a:endParaRPr sz="200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en-US" sz="2000" dirty="0" smtClean="0">
                          <a:uFill>
                            <a:solidFill/>
                          </a:uFill>
                          <a:sym typeface="Candara"/>
                        </a:rPr>
                        <a:t>10. </a:t>
                      </a:r>
                      <a:r>
                        <a:rPr lang="en-US" sz="2000" dirty="0" err="1" smtClean="0">
                          <a:uFill>
                            <a:solidFill/>
                          </a:uFill>
                          <a:sym typeface="Candara"/>
                        </a:rPr>
                        <a:t>Quầy</a:t>
                      </a:r>
                      <a:r>
                        <a:rPr lang="en-US" sz="2000" dirty="0" smtClean="0">
                          <a:uFill>
                            <a:solidFill/>
                          </a:uFill>
                          <a:sym typeface="Candara"/>
                        </a:rPr>
                        <a:t> </a:t>
                      </a:r>
                      <a:r>
                        <a:rPr lang="en-US" sz="2000" dirty="0" err="1" smtClean="0">
                          <a:uFill>
                            <a:solidFill/>
                          </a:uFill>
                          <a:sym typeface="Candara"/>
                        </a:rPr>
                        <a:t>thu</a:t>
                      </a:r>
                      <a:r>
                        <a:rPr lang="en-US" sz="2000" dirty="0" smtClean="0">
                          <a:uFill>
                            <a:solidFill/>
                          </a:uFill>
                          <a:sym typeface="Candara"/>
                        </a:rPr>
                        <a:t> </a:t>
                      </a:r>
                      <a:r>
                        <a:rPr lang="en-US" sz="2000" dirty="0" err="1" smtClean="0">
                          <a:uFill>
                            <a:solidFill/>
                          </a:uFill>
                          <a:sym typeface="Candara"/>
                        </a:rPr>
                        <a:t>ngân</a:t>
                      </a:r>
                      <a:r>
                        <a:rPr lang="en-US" sz="2000" dirty="0" smtClean="0">
                          <a:uFill>
                            <a:solidFill/>
                          </a:uFill>
                          <a:sym typeface="Candara"/>
                        </a:rPr>
                        <a:t> in </a:t>
                      </a:r>
                      <a:r>
                        <a:rPr lang="en-US" sz="2000" dirty="0" err="1" smtClean="0">
                          <a:uFill>
                            <a:solidFill/>
                          </a:uFill>
                          <a:sym typeface="Candara"/>
                        </a:rPr>
                        <a:t>phiếu</a:t>
                      </a:r>
                      <a:r>
                        <a:rPr lang="en-US" sz="2000" dirty="0" smtClean="0">
                          <a:uFill>
                            <a:solidFill/>
                          </a:uFill>
                          <a:sym typeface="Candara"/>
                        </a:rPr>
                        <a:t> </a:t>
                      </a:r>
                      <a:r>
                        <a:rPr lang="en-US" sz="2000" dirty="0" err="1" smtClean="0">
                          <a:uFill>
                            <a:solidFill/>
                          </a:uFill>
                          <a:sym typeface="Candara"/>
                        </a:rPr>
                        <a:t>thu</a:t>
                      </a:r>
                      <a:endParaRPr sz="20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508992">
                <a:tc>
                  <a:txBody>
                    <a:bodyPr/>
                    <a:lstStyle/>
                    <a:p>
                      <a:pPr marL="40640" marR="40639" lvl="0" indent="0" algn="l">
                        <a:spcBef>
                          <a:spcPts val="600"/>
                        </a:spcBef>
                        <a:buClr>
                          <a:srgbClr val="C82506"/>
                        </a:buClr>
                        <a:buSzPct val="100000"/>
                        <a:buNone/>
                        <a:tabLst>
                          <a:tab pos="914400" algn="l"/>
                        </a:tabLst>
                        <a:defRPr sz="1800"/>
                      </a:pPr>
                      <a:r>
                        <a:rPr lang="vi-VN" sz="2000" dirty="0" smtClean="0">
                          <a:uFill>
                            <a:solidFill/>
                          </a:uFill>
                          <a:sym typeface="Candara"/>
                        </a:rPr>
                        <a:t>11. Nhân viên thu ngân đưa tiền lẻ cho khách và biên lai</a:t>
                      </a:r>
                      <a:endParaRPr sz="20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40" marR="40639" lvl="0" indent="0" algn="l">
                        <a:spcBef>
                          <a:spcPts val="600"/>
                        </a:spcBef>
                        <a:buClr>
                          <a:srgbClr val="C82506"/>
                        </a:buClr>
                        <a:buSzPct val="100000"/>
                        <a:buNone/>
                        <a:tabLst>
                          <a:tab pos="914400" algn="l"/>
                        </a:tabLst>
                        <a:defRPr sz="1800"/>
                      </a:pPr>
                      <a:r>
                        <a:rPr lang="en-US" sz="2000" dirty="0" smtClean="0">
                          <a:uFill>
                            <a:solidFill/>
                          </a:uFill>
                          <a:sym typeface="Candara"/>
                        </a:rPr>
                        <a:t>12. </a:t>
                      </a:r>
                      <a:r>
                        <a:rPr lang="en-US" sz="2000" dirty="0" err="1" smtClean="0">
                          <a:uFill>
                            <a:solidFill/>
                          </a:uFill>
                          <a:sym typeface="Candara"/>
                        </a:rPr>
                        <a:t>Bàn</a:t>
                      </a:r>
                      <a:r>
                        <a:rPr lang="en-US" sz="2000" dirty="0" smtClean="0">
                          <a:uFill>
                            <a:solidFill/>
                          </a:uFill>
                          <a:sym typeface="Candara"/>
                        </a:rPr>
                        <a:t> </a:t>
                      </a:r>
                      <a:r>
                        <a:rPr lang="en-US" sz="2000" dirty="0" err="1" smtClean="0">
                          <a:uFill>
                            <a:solidFill/>
                          </a:uFill>
                          <a:sym typeface="Candara"/>
                        </a:rPr>
                        <a:t>tính</a:t>
                      </a:r>
                      <a:r>
                        <a:rPr lang="en-US" sz="2000" dirty="0" smtClean="0">
                          <a:uFill>
                            <a:solidFill/>
                          </a:uFill>
                          <a:sym typeface="Candara"/>
                        </a:rPr>
                        <a:t> </a:t>
                      </a:r>
                      <a:r>
                        <a:rPr lang="en-US" sz="2000" dirty="0" err="1" smtClean="0">
                          <a:uFill>
                            <a:solidFill/>
                          </a:uFill>
                          <a:sym typeface="Candara"/>
                        </a:rPr>
                        <a:t>tiền</a:t>
                      </a:r>
                      <a:r>
                        <a:rPr lang="en-US" sz="2000" dirty="0" smtClean="0">
                          <a:uFill>
                            <a:solidFill/>
                          </a:uFill>
                          <a:sym typeface="Candara"/>
                        </a:rPr>
                        <a:t> </a:t>
                      </a:r>
                      <a:r>
                        <a:rPr lang="en-US" sz="2000" dirty="0" err="1" smtClean="0">
                          <a:uFill>
                            <a:solidFill/>
                          </a:uFill>
                          <a:sym typeface="Candara"/>
                        </a:rPr>
                        <a:t>tiết</a:t>
                      </a:r>
                      <a:r>
                        <a:rPr lang="en-US" sz="2000" dirty="0" smtClean="0">
                          <a:uFill>
                            <a:solidFill/>
                          </a:uFill>
                          <a:sym typeface="Candara"/>
                        </a:rPr>
                        <a:t> </a:t>
                      </a:r>
                      <a:r>
                        <a:rPr lang="en-US" sz="2000" dirty="0" err="1" smtClean="0">
                          <a:uFill>
                            <a:solidFill/>
                          </a:uFill>
                          <a:sym typeface="Candara"/>
                        </a:rPr>
                        <a:t>kiệm</a:t>
                      </a:r>
                      <a:r>
                        <a:rPr lang="en-US" sz="2000" dirty="0" smtClean="0">
                          <a:uFill>
                            <a:solidFill/>
                          </a:uFill>
                          <a:sym typeface="Candara"/>
                        </a:rPr>
                        <a:t> chi </a:t>
                      </a:r>
                      <a:r>
                        <a:rPr lang="en-US" sz="2000" dirty="0" err="1" smtClean="0">
                          <a:uFill>
                            <a:solidFill/>
                          </a:uFill>
                          <a:sym typeface="Candara"/>
                        </a:rPr>
                        <a:t>phí</a:t>
                      </a:r>
                      <a:r>
                        <a:rPr lang="en-US" sz="2000" dirty="0" smtClean="0">
                          <a:uFill>
                            <a:solidFill/>
                          </a:uFill>
                          <a:sym typeface="Candara"/>
                        </a:rPr>
                        <a:t> </a:t>
                      </a:r>
                      <a:r>
                        <a:rPr lang="en-US" sz="2000" dirty="0" err="1" smtClean="0">
                          <a:uFill>
                            <a:solidFill/>
                          </a:uFill>
                          <a:sym typeface="Candara"/>
                        </a:rPr>
                        <a:t>mua</a:t>
                      </a:r>
                      <a:r>
                        <a:rPr lang="en-US" sz="2000" dirty="0" smtClean="0">
                          <a:uFill>
                            <a:solidFill/>
                          </a:uFill>
                          <a:sym typeface="Candara"/>
                        </a:rPr>
                        <a:t> </a:t>
                      </a:r>
                      <a:r>
                        <a:rPr lang="en-US" sz="2000" dirty="0" err="1" smtClean="0">
                          <a:uFill>
                            <a:solidFill/>
                          </a:uFill>
                          <a:sym typeface="Candara"/>
                        </a:rPr>
                        <a:t>hàng</a:t>
                      </a:r>
                      <a:endParaRPr sz="20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534908">
                <a:tc>
                  <a:txBody>
                    <a:bodyPr/>
                    <a:lstStyle/>
                    <a:p>
                      <a:pPr marL="40640" marR="40639" lvl="0" indent="0" algn="l">
                        <a:spcBef>
                          <a:spcPts val="600"/>
                        </a:spcBef>
                        <a:buClr>
                          <a:srgbClr val="C82506"/>
                        </a:buClr>
                        <a:buSzPct val="100000"/>
                        <a:buNone/>
                        <a:tabLst>
                          <a:tab pos="914400" algn="l"/>
                        </a:tabLst>
                        <a:defRPr sz="1800"/>
                      </a:pPr>
                      <a:r>
                        <a:rPr lang="vi-VN" sz="2000" dirty="0" smtClean="0">
                          <a:uFill>
                            <a:solidFill/>
                          </a:uFill>
                          <a:sym typeface="Candara"/>
                        </a:rPr>
                        <a:t>13. Khách hàng rời quầy tính tiền với các sản phẩm đã mua</a:t>
                      </a:r>
                      <a:endParaRPr sz="20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69240" marR="40639" lvl="0" indent="-228600" algn="l">
                        <a:spcBef>
                          <a:spcPts val="600"/>
                        </a:spcBef>
                        <a:buClr>
                          <a:srgbClr val="C82506"/>
                        </a:buClr>
                        <a:buSzPct val="100000"/>
                        <a:buChar char="•"/>
                        <a:tabLst>
                          <a:tab pos="914400" algn="l"/>
                        </a:tabLst>
                        <a:defRPr sz="2000">
                          <a:uFill>
                            <a:solidFill/>
                          </a:uFill>
                          <a:sym typeface="Candara"/>
                        </a:defRPr>
                      </a:pPr>
                      <a:endParaRPr sz="2000" dirty="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27666782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53</a:t>
            </a:fld>
            <a:endParaRPr sz="1800">
              <a:solidFill>
                <a:srgbClr val="CC0000"/>
              </a:solidFill>
            </a:endParaRPr>
          </a:p>
        </p:txBody>
      </p:sp>
      <p:sp>
        <p:nvSpPr>
          <p:cNvPr id="1206" name="Shape 1206"/>
          <p:cNvSpPr>
            <a:spLocks noGrp="1"/>
          </p:cNvSpPr>
          <p:nvPr>
            <p:ph type="title"/>
          </p:nvPr>
        </p:nvSpPr>
        <p:spPr>
          <a:prstGeom prst="rect">
            <a:avLst/>
          </a:prstGeom>
        </p:spPr>
        <p:txBody>
          <a:bodyPr/>
          <a:lstStyle/>
          <a:p>
            <a:pPr lvl="0">
              <a:defRPr sz="1800" b="0"/>
            </a:pPr>
            <a:r>
              <a:rPr lang="en-US" sz="2700" b="1" dirty="0" err="1"/>
              <a:t>Đặc</a:t>
            </a:r>
            <a:r>
              <a:rPr lang="en-US" sz="2700" b="1" dirty="0"/>
              <a:t> </a:t>
            </a:r>
            <a:r>
              <a:rPr lang="en-US" sz="2700" b="1" dirty="0" err="1"/>
              <a:t>tả</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207" name="Shape 1207"/>
          <p:cNvSpPr>
            <a:spLocks noGrp="1"/>
          </p:cNvSpPr>
          <p:nvPr>
            <p:ph type="body" idx="1"/>
          </p:nvPr>
        </p:nvSpPr>
        <p:spPr>
          <a:prstGeom prst="rect">
            <a:avLst/>
          </a:prstGeom>
        </p:spPr>
        <p:txBody>
          <a:bodyPr/>
          <a:lstStyle/>
          <a:p>
            <a:pPr lvl="0">
              <a:defRPr sz="1800"/>
            </a:pPr>
            <a:r>
              <a:rPr lang="vi-VN" sz="2000" dirty="0"/>
              <a:t>Nhận xét</a:t>
            </a:r>
          </a:p>
          <a:p>
            <a:pPr lvl="1">
              <a:defRPr sz="1800"/>
            </a:pPr>
            <a:r>
              <a:rPr lang="vi-VN" sz="1600" dirty="0"/>
              <a:t>Định dạng đặc tả của ca sử dụng chỉ là một đề xuất. Do đó, nó không nghiêm ngặt</a:t>
            </a:r>
          </a:p>
          <a:p>
            <a:pPr lvl="1">
              <a:defRPr sz="1800"/>
            </a:pPr>
            <a:r>
              <a:rPr lang="vi-VN" sz="1600" dirty="0"/>
              <a:t>Các tương tác được mô tả chi tiết hơn cho các trường hợp sử dụng quan trọng</a:t>
            </a:r>
          </a:p>
          <a:p>
            <a:pPr lvl="1">
              <a:defRPr sz="1800"/>
            </a:pPr>
            <a:r>
              <a:rPr lang="vi-VN" sz="1600" dirty="0"/>
              <a:t>Tương tác của ca sử dụng cũng có thể được mô tả bằng cách sử dụng sơ đồ hoạt động, sơ đồ trạng thái hoặc sơ đồ tương tác</a:t>
            </a:r>
            <a:endParaRPr sz="1600" dirty="0"/>
          </a:p>
        </p:txBody>
      </p:sp>
      <p:pic>
        <p:nvPicPr>
          <p:cNvPr id="1208" name="pasted-image.png"/>
          <p:cNvPicPr/>
          <p:nvPr/>
        </p:nvPicPr>
        <p:blipFill>
          <a:blip r:embed="rId2"/>
          <a:stretch>
            <a:fillRect/>
          </a:stretch>
        </p:blipFill>
        <p:spPr>
          <a:xfrm>
            <a:off x="4056062" y="3033117"/>
            <a:ext cx="3571876" cy="2982516"/>
          </a:xfrm>
          <a:prstGeom prst="rect">
            <a:avLst/>
          </a:prstGeom>
          <a:ln w="6350">
            <a:round/>
          </a:ln>
        </p:spPr>
      </p:pic>
      <p:sp>
        <p:nvSpPr>
          <p:cNvPr id="1209" name="Shape 1209"/>
          <p:cNvSpPr/>
          <p:nvPr/>
        </p:nvSpPr>
        <p:spPr>
          <a:xfrm>
            <a:off x="3272199" y="5957978"/>
            <a:ext cx="6073087" cy="347481"/>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000"/>
            </a:lvl1pPr>
          </a:lstStyle>
          <a:p>
            <a:pPr lvl="0">
              <a:defRPr sz="1800">
                <a:uFillTx/>
              </a:defRPr>
            </a:pPr>
            <a:r>
              <a:rPr lang="vi-VN" sz="1700" dirty="0">
                <a:uFill>
                  <a:solidFill/>
                </a:uFill>
              </a:rPr>
              <a:t>Tương tác của ca sử dụng được mô tả trong sơ đồ hoạt động</a:t>
            </a:r>
            <a:endParaRPr sz="1700" dirty="0">
              <a:uFill>
                <a:solidFill/>
              </a:uFill>
            </a:endParaRPr>
          </a:p>
        </p:txBody>
      </p:sp>
    </p:spTree>
    <p:extLst>
      <p:ext uri="{BB962C8B-B14F-4D97-AF65-F5344CB8AC3E}">
        <p14:creationId xmlns:p14="http://schemas.microsoft.com/office/powerpoint/2010/main" val="39038305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54</a:t>
            </a:fld>
            <a:endParaRPr sz="1800">
              <a:solidFill>
                <a:srgbClr val="CC0000"/>
              </a:solidFill>
            </a:endParaRPr>
          </a:p>
        </p:txBody>
      </p:sp>
      <p:sp>
        <p:nvSpPr>
          <p:cNvPr id="1212" name="Shape 1212"/>
          <p:cNvSpPr>
            <a:spLocks noGrp="1"/>
          </p:cNvSpPr>
          <p:nvPr>
            <p:ph type="title"/>
          </p:nvPr>
        </p:nvSpPr>
        <p:spPr>
          <a:prstGeom prst="rect">
            <a:avLst/>
          </a:prstGeom>
        </p:spPr>
        <p:txBody>
          <a:bodyPr/>
          <a:lstStyle/>
          <a:p>
            <a:pPr lvl="0">
              <a:defRPr sz="1800" b="0"/>
            </a:pPr>
            <a:r>
              <a:rPr lang="vi-VN" sz="2700" b="1" dirty="0"/>
              <a:t>Các kỹ thuật xác định ca sử dụng</a:t>
            </a:r>
            <a:endParaRPr sz="2700" b="1" dirty="0"/>
          </a:p>
        </p:txBody>
      </p:sp>
      <p:sp>
        <p:nvSpPr>
          <p:cNvPr id="1213" name="Shape 1213"/>
          <p:cNvSpPr>
            <a:spLocks noGrp="1"/>
          </p:cNvSpPr>
          <p:nvPr>
            <p:ph type="body" idx="1"/>
          </p:nvPr>
        </p:nvSpPr>
        <p:spPr>
          <a:prstGeom prst="rect">
            <a:avLst/>
          </a:prstGeom>
        </p:spPr>
        <p:txBody>
          <a:bodyPr/>
          <a:lstStyle/>
          <a:p>
            <a:pPr lvl="0">
              <a:defRPr sz="1800"/>
            </a:pPr>
            <a:r>
              <a:rPr lang="vi-VN" sz="2000" b="1" dirty="0"/>
              <a:t>Nhà phát triển phần mềm tự viết đặc tả yêu cầu</a:t>
            </a:r>
          </a:p>
          <a:p>
            <a:pPr lvl="1">
              <a:defRPr sz="1800"/>
            </a:pPr>
            <a:r>
              <a:rPr lang="vi-VN" sz="1600" b="1" dirty="0"/>
              <a:t>Thiếu phản ứng của con người (người dùng tương lai của hệ thống)</a:t>
            </a:r>
            <a:endParaRPr sz="1600" dirty="0"/>
          </a:p>
          <a:p>
            <a:pPr lvl="0">
              <a:defRPr sz="1800"/>
            </a:pPr>
            <a:r>
              <a:rPr lang="en-US" sz="2000" b="1" dirty="0" err="1"/>
              <a:t>Phỏng</a:t>
            </a:r>
            <a:r>
              <a:rPr lang="en-US" sz="2000" b="1" dirty="0"/>
              <a:t> </a:t>
            </a:r>
            <a:r>
              <a:rPr lang="en-US" sz="2000" b="1" dirty="0" err="1"/>
              <a:t>vấn</a:t>
            </a:r>
            <a:endParaRPr sz="2000" b="1" dirty="0"/>
          </a:p>
        </p:txBody>
      </p:sp>
      <p:pic>
        <p:nvPicPr>
          <p:cNvPr id="1214" name="pasted-image.png"/>
          <p:cNvPicPr/>
          <p:nvPr/>
        </p:nvPicPr>
        <p:blipFill>
          <a:blip r:embed="rId2" cstate="screen">
            <a:extLst>
              <a:ext uri="{28A0092B-C50C-407E-A947-70E740481C1C}">
                <a14:useLocalDpi xmlns:a14="http://schemas.microsoft.com/office/drawing/2010/main"/>
              </a:ext>
            </a:extLst>
          </a:blip>
          <a:stretch>
            <a:fillRect/>
          </a:stretch>
        </p:blipFill>
        <p:spPr>
          <a:xfrm>
            <a:off x="31843" y="3073222"/>
            <a:ext cx="5362589" cy="2690459"/>
          </a:xfrm>
          <a:prstGeom prst="rect">
            <a:avLst/>
          </a:prstGeom>
          <a:ln w="6350">
            <a:round/>
          </a:ln>
        </p:spPr>
      </p:pic>
      <p:pic>
        <p:nvPicPr>
          <p:cNvPr id="1215" name="pasted-image.png"/>
          <p:cNvPicPr/>
          <p:nvPr/>
        </p:nvPicPr>
        <p:blipFill>
          <a:blip r:embed="rId3" cstate="screen">
            <a:extLst>
              <a:ext uri="{28A0092B-C50C-407E-A947-70E740481C1C}">
                <a14:useLocalDpi xmlns:a14="http://schemas.microsoft.com/office/drawing/2010/main"/>
              </a:ext>
            </a:extLst>
          </a:blip>
          <a:stretch>
            <a:fillRect/>
          </a:stretch>
        </p:blipFill>
        <p:spPr>
          <a:xfrm>
            <a:off x="5796558" y="3073222"/>
            <a:ext cx="6377384" cy="2690459"/>
          </a:xfrm>
          <a:prstGeom prst="rect">
            <a:avLst/>
          </a:prstGeom>
          <a:ln w="6350">
            <a:round/>
          </a:ln>
        </p:spPr>
      </p:pic>
      <p:sp>
        <p:nvSpPr>
          <p:cNvPr id="1216" name="Shape 1216"/>
          <p:cNvSpPr/>
          <p:nvPr/>
        </p:nvSpPr>
        <p:spPr>
          <a:xfrm>
            <a:off x="1921018" y="5731760"/>
            <a:ext cx="2322060" cy="347481"/>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000"/>
            </a:lvl1pPr>
          </a:lstStyle>
          <a:p>
            <a:pPr lvl="0">
              <a:defRPr sz="1800">
                <a:uFillTx/>
              </a:defRPr>
            </a:pPr>
            <a:r>
              <a:rPr lang="vi-VN" sz="1700" dirty="0">
                <a:uFill>
                  <a:solidFill/>
                </a:uFill>
              </a:rPr>
              <a:t>Phỏng vấn người dùng</a:t>
            </a:r>
            <a:endParaRPr sz="1700" dirty="0">
              <a:uFill>
                <a:solidFill/>
              </a:uFill>
            </a:endParaRPr>
          </a:p>
        </p:txBody>
      </p:sp>
      <p:sp>
        <p:nvSpPr>
          <p:cNvPr id="1217" name="Shape 1217"/>
          <p:cNvSpPr/>
          <p:nvPr/>
        </p:nvSpPr>
        <p:spPr>
          <a:xfrm>
            <a:off x="8193131" y="5731760"/>
            <a:ext cx="2322060" cy="347481"/>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lvl1pPr>
              <a:defRPr sz="2000"/>
            </a:lvl1pPr>
          </a:lstStyle>
          <a:p>
            <a:pPr lvl="0">
              <a:defRPr sz="1800">
                <a:uFillTx/>
              </a:defRPr>
            </a:pPr>
            <a:r>
              <a:rPr lang="vi-VN" sz="1700" dirty="0">
                <a:uFill>
                  <a:solidFill/>
                </a:uFill>
              </a:rPr>
              <a:t>Phỏng vấn người dùng</a:t>
            </a:r>
            <a:endParaRPr sz="1700" dirty="0">
              <a:uFill>
                <a:solidFill/>
              </a:uFill>
            </a:endParaRPr>
          </a:p>
        </p:txBody>
      </p:sp>
    </p:spTree>
    <p:extLst>
      <p:ext uri="{BB962C8B-B14F-4D97-AF65-F5344CB8AC3E}">
        <p14:creationId xmlns:p14="http://schemas.microsoft.com/office/powerpoint/2010/main" val="104413595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Shape 121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55</a:t>
            </a:fld>
            <a:endParaRPr sz="1800">
              <a:solidFill>
                <a:srgbClr val="CC0000"/>
              </a:solidFill>
            </a:endParaRPr>
          </a:p>
        </p:txBody>
      </p:sp>
      <p:sp>
        <p:nvSpPr>
          <p:cNvPr id="1220" name="Shape 1220"/>
          <p:cNvSpPr>
            <a:spLocks noGrp="1"/>
          </p:cNvSpPr>
          <p:nvPr>
            <p:ph type="title"/>
          </p:nvPr>
        </p:nvSpPr>
        <p:spPr>
          <a:prstGeom prst="rect">
            <a:avLst/>
          </a:prstGeom>
        </p:spPr>
        <p:txBody>
          <a:bodyPr/>
          <a:lstStyle/>
          <a:p>
            <a:pPr lvl="0">
              <a:defRPr sz="1800" b="0"/>
            </a:pPr>
            <a:r>
              <a:rPr lang="vi-VN" sz="2700" b="1" dirty="0"/>
              <a:t>Các kỹ thuật xác định ca sử dụng</a:t>
            </a:r>
            <a:endParaRPr sz="2700" b="1" dirty="0"/>
          </a:p>
        </p:txBody>
      </p:sp>
      <p:sp>
        <p:nvSpPr>
          <p:cNvPr id="1221" name="Shape 1221"/>
          <p:cNvSpPr>
            <a:spLocks noGrp="1"/>
          </p:cNvSpPr>
          <p:nvPr>
            <p:ph type="body" idx="1"/>
          </p:nvPr>
        </p:nvSpPr>
        <p:spPr>
          <a:xfrm>
            <a:off x="355600" y="1193799"/>
            <a:ext cx="11480801" cy="5301429"/>
          </a:xfrm>
          <a:prstGeom prst="rect">
            <a:avLst/>
          </a:prstGeom>
        </p:spPr>
        <p:txBody>
          <a:bodyPr>
            <a:normAutofit/>
          </a:bodyPr>
          <a:lstStyle/>
          <a:p>
            <a:pPr lvl="0">
              <a:defRPr sz="1800"/>
            </a:pPr>
            <a:r>
              <a:rPr lang="vi-VN" sz="2000" dirty="0"/>
              <a:t>Hội thảo (Tổ chức các cuộc họp)</a:t>
            </a:r>
          </a:p>
          <a:p>
            <a:pPr lvl="1">
              <a:defRPr sz="1800"/>
            </a:pPr>
            <a:r>
              <a:rPr lang="vi-VN" sz="1600" dirty="0"/>
              <a:t>Họp tất cả những người có liên quan để phát triển hệ thống</a:t>
            </a:r>
          </a:p>
          <a:p>
            <a:pPr lvl="1">
              <a:defRPr sz="1800"/>
            </a:pPr>
            <a:r>
              <a:rPr lang="vi-VN" sz="1600" dirty="0"/>
              <a:t>Khách hàng, Người dùng, Nhà phát triển phần mềm</a:t>
            </a:r>
          </a:p>
          <a:p>
            <a:pPr lvl="1">
              <a:defRPr sz="1800"/>
            </a:pPr>
            <a:r>
              <a:rPr lang="vi-VN" sz="1600" dirty="0"/>
              <a:t>Mọi người cho ý kiến</a:t>
            </a:r>
          </a:p>
          <a:p>
            <a:pPr lvl="1">
              <a:defRPr sz="1800"/>
            </a:pPr>
            <a:r>
              <a:rPr lang="vi-VN" sz="1600" dirty="0"/>
              <a:t>Liệt kê tất cả các tác nhân có thể có, các trường hợp sử dụng</a:t>
            </a:r>
          </a:p>
          <a:p>
            <a:pPr lvl="1">
              <a:defRPr sz="1800"/>
            </a:pPr>
            <a:r>
              <a:rPr lang="vi-VN" sz="1600" dirty="0"/>
              <a:t>Phân tích và mô tả ngắn gọn từng trường hợp sử dụng</a:t>
            </a:r>
          </a:p>
          <a:p>
            <a:pPr lvl="1">
              <a:defRPr sz="1800"/>
            </a:pPr>
            <a:r>
              <a:rPr lang="vi-VN" sz="1600" dirty="0"/>
              <a:t>Lập mô hình các ca sử dụng và tác nhân</a:t>
            </a:r>
            <a:endParaRPr dirty="0"/>
          </a:p>
          <a:p>
            <a:pPr lvl="3">
              <a:defRPr sz="1800"/>
            </a:pPr>
            <a:endParaRPr dirty="0"/>
          </a:p>
          <a:p>
            <a:pPr lvl="2">
              <a:defRPr sz="1800"/>
            </a:pPr>
            <a:endParaRPr dirty="0"/>
          </a:p>
          <a:p>
            <a:pPr lvl="2">
              <a:defRPr sz="1800"/>
            </a:pPr>
            <a:endParaRPr dirty="0"/>
          </a:p>
          <a:p>
            <a:pPr lvl="2">
              <a:defRPr sz="1800"/>
            </a:pPr>
            <a:endParaRPr dirty="0"/>
          </a:p>
          <a:p>
            <a:pPr lvl="2">
              <a:defRPr sz="1800"/>
            </a:pPr>
            <a:endParaRPr dirty="0"/>
          </a:p>
          <a:p>
            <a:pPr lvl="2">
              <a:defRPr sz="1800"/>
            </a:pPr>
            <a:endParaRPr dirty="0"/>
          </a:p>
          <a:p>
            <a:pPr lvl="2">
              <a:defRPr sz="1800"/>
            </a:pPr>
            <a:endParaRPr dirty="0"/>
          </a:p>
          <a:p>
            <a:pPr lvl="1">
              <a:defRPr sz="1800"/>
            </a:pPr>
            <a:r>
              <a:rPr lang="vi-VN" sz="2000" dirty="0"/>
              <a:t>Nhận xét</a:t>
            </a:r>
          </a:p>
          <a:p>
            <a:pPr lvl="2">
              <a:defRPr sz="1800"/>
            </a:pPr>
            <a:r>
              <a:rPr lang="vi-VN" sz="1600" dirty="0"/>
              <a:t>Đừng cố gắng tìm kiếm tất cả các trường hợp sử dụng</a:t>
            </a:r>
          </a:p>
          <a:p>
            <a:pPr lvl="3">
              <a:defRPr sz="1800"/>
            </a:pPr>
            <a:r>
              <a:rPr lang="vi-VN" sz="1400" dirty="0"/>
              <a:t>Các trường hợp sử dụng khác có thể xuất hiện trong quá trình phát triển</a:t>
            </a:r>
            <a:endParaRPr sz="1400" dirty="0"/>
          </a:p>
        </p:txBody>
      </p:sp>
      <p:pic>
        <p:nvPicPr>
          <p:cNvPr id="1222" name="pasted-image.png"/>
          <p:cNvPicPr/>
          <p:nvPr/>
        </p:nvPicPr>
        <p:blipFill>
          <a:blip r:embed="rId2"/>
          <a:stretch>
            <a:fillRect/>
          </a:stretch>
        </p:blipFill>
        <p:spPr>
          <a:xfrm>
            <a:off x="7754672" y="2665285"/>
            <a:ext cx="4397906" cy="2869634"/>
          </a:xfrm>
          <a:prstGeom prst="rect">
            <a:avLst/>
          </a:prstGeom>
          <a:ln w="6350">
            <a:round/>
          </a:ln>
        </p:spPr>
      </p:pic>
      <p:sp>
        <p:nvSpPr>
          <p:cNvPr id="1223" name="Shape 1223"/>
          <p:cNvSpPr/>
          <p:nvPr/>
        </p:nvSpPr>
        <p:spPr>
          <a:xfrm>
            <a:off x="10982743" y="2440945"/>
            <a:ext cx="900888" cy="261610"/>
          </a:xfrm>
          <a:prstGeom prst="rect">
            <a:avLst/>
          </a:prstGeom>
          <a:solidFill>
            <a:srgbClr val="DCDEE0"/>
          </a:solidFill>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000"/>
            </a:lvl1pPr>
          </a:lstStyle>
          <a:p>
            <a:pPr lvl="0">
              <a:defRPr sz="1800">
                <a:uFillTx/>
              </a:defRPr>
            </a:pPr>
            <a:r>
              <a:rPr sz="1700">
                <a:uFill>
                  <a:solidFill/>
                </a:uFill>
              </a:rPr>
              <a:t>Workshop</a:t>
            </a:r>
          </a:p>
        </p:txBody>
      </p:sp>
    </p:spTree>
    <p:extLst>
      <p:ext uri="{BB962C8B-B14F-4D97-AF65-F5344CB8AC3E}">
        <p14:creationId xmlns:p14="http://schemas.microsoft.com/office/powerpoint/2010/main" val="166574460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56</a:t>
            </a:fld>
            <a:endParaRPr sz="1800">
              <a:solidFill>
                <a:srgbClr val="CC0000"/>
              </a:solidFill>
            </a:endParaRPr>
          </a:p>
        </p:txBody>
      </p:sp>
      <p:sp>
        <p:nvSpPr>
          <p:cNvPr id="1226" name="Shape 1226"/>
          <p:cNvSpPr>
            <a:spLocks noGrp="1"/>
          </p:cNvSpPr>
          <p:nvPr>
            <p:ph type="title"/>
          </p:nvPr>
        </p:nvSpPr>
        <p:spPr>
          <a:prstGeom prst="rect">
            <a:avLst/>
          </a:prstGeom>
        </p:spPr>
        <p:txBody>
          <a:bodyPr/>
          <a:lstStyle/>
          <a:p>
            <a:pPr lvl="0">
              <a:defRPr sz="1800" b="0"/>
            </a:pPr>
            <a:r>
              <a:rPr lang="en-US" sz="2700" b="1" dirty="0" err="1"/>
              <a:t>Mối</a:t>
            </a:r>
            <a:r>
              <a:rPr lang="en-US" sz="2700" b="1" dirty="0"/>
              <a:t> </a:t>
            </a:r>
            <a:r>
              <a:rPr lang="en-US" sz="2700" b="1" dirty="0" err="1"/>
              <a:t>quan</a:t>
            </a:r>
            <a:r>
              <a:rPr lang="en-US" sz="2700" b="1" dirty="0"/>
              <a:t> </a:t>
            </a:r>
            <a:r>
              <a:rPr lang="en-US" sz="2700" b="1" dirty="0" err="1"/>
              <a:t>hệ</a:t>
            </a:r>
            <a:r>
              <a:rPr lang="en-US" sz="2700" b="1" dirty="0"/>
              <a:t> </a:t>
            </a:r>
            <a:r>
              <a:rPr lang="en-US" sz="2700" b="1" dirty="0" err="1"/>
              <a:t>giữa</a:t>
            </a:r>
            <a:r>
              <a:rPr lang="en-US" sz="2700" b="1" dirty="0"/>
              <a:t> </a:t>
            </a:r>
            <a:r>
              <a:rPr lang="en-US" sz="2700" b="1" dirty="0" err="1"/>
              <a:t>các</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227" name="Shape 1227"/>
          <p:cNvSpPr>
            <a:spLocks noGrp="1"/>
          </p:cNvSpPr>
          <p:nvPr>
            <p:ph type="body" idx="1"/>
          </p:nvPr>
        </p:nvSpPr>
        <p:spPr>
          <a:prstGeom prst="rect">
            <a:avLst/>
          </a:prstGeom>
        </p:spPr>
        <p:txBody>
          <a:bodyPr>
            <a:normAutofit/>
          </a:bodyPr>
          <a:lstStyle/>
          <a:p>
            <a:pPr lvl="0">
              <a:defRPr sz="1800"/>
            </a:pPr>
            <a:r>
              <a:rPr lang="vi-VN" sz="2000" dirty="0"/>
              <a:t>Hai loại mối quan hệ giữa các ca sử dụng</a:t>
            </a:r>
          </a:p>
          <a:p>
            <a:pPr lvl="1">
              <a:defRPr sz="1800"/>
            </a:pPr>
            <a:r>
              <a:rPr lang="vi-VN" dirty="0"/>
              <a:t>Sự mở rộng</a:t>
            </a:r>
          </a:p>
          <a:p>
            <a:pPr lvl="1">
              <a:defRPr sz="1800"/>
            </a:pPr>
            <a:r>
              <a:rPr lang="vi-VN" dirty="0"/>
              <a:t>Bao gồm</a:t>
            </a:r>
          </a:p>
          <a:p>
            <a:pPr lvl="0">
              <a:defRPr sz="1800"/>
            </a:pPr>
            <a:endParaRPr lang="vi-VN" sz="2000" dirty="0"/>
          </a:p>
          <a:p>
            <a:pPr lvl="0">
              <a:defRPr sz="1800"/>
            </a:pPr>
            <a:r>
              <a:rPr lang="vi-VN" sz="2000" dirty="0"/>
              <a:t>Mối quan hệ "mở rộng"</a:t>
            </a:r>
          </a:p>
          <a:p>
            <a:pPr lvl="1">
              <a:defRPr sz="1800"/>
            </a:pPr>
            <a:r>
              <a:rPr lang="vi-VN" dirty="0"/>
              <a:t>Được sử dụng để chỉ định các tương tác tùy chọn</a:t>
            </a:r>
          </a:p>
          <a:p>
            <a:pPr lvl="2">
              <a:defRPr sz="1800"/>
            </a:pPr>
            <a:r>
              <a:rPr lang="vi-VN" sz="1800" dirty="0"/>
              <a:t>Đây là những trường hợp ngoại lệ</a:t>
            </a:r>
          </a:p>
          <a:p>
            <a:pPr marL="761368" lvl="2" indent="0">
              <a:buNone/>
              <a:defRPr sz="1800"/>
            </a:pPr>
            <a:r>
              <a:rPr lang="vi-VN" sz="1800" dirty="0"/>
              <a:t>Trường hợp một ca sử dụng tương tự như ca sử dụng khác nhưng nó bao gồm các hành động bổ sung</a:t>
            </a:r>
          </a:p>
          <a:p>
            <a:pPr lvl="1">
              <a:defRPr sz="1800"/>
            </a:pPr>
            <a:r>
              <a:rPr lang="vi-VN" dirty="0"/>
              <a:t>Ca sử dụng mở rộng phải liệt kê tất cả các hành động trong ca sử dụng chính và cả các hành động bổ sung</a:t>
            </a:r>
            <a:endParaRPr dirty="0"/>
          </a:p>
        </p:txBody>
      </p:sp>
    </p:spTree>
    <p:extLst>
      <p:ext uri="{BB962C8B-B14F-4D97-AF65-F5344CB8AC3E}">
        <p14:creationId xmlns:p14="http://schemas.microsoft.com/office/powerpoint/2010/main" val="159917412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Shape 1229"/>
          <p:cNvSpPr>
            <a:spLocks noGrp="1"/>
          </p:cNvSpPr>
          <p:nvPr>
            <p:ph type="sldNum" sz="quarter" idx="2"/>
          </p:nvPr>
        </p:nvSpPr>
        <p:spPr>
          <a:xfrm>
            <a:off x="11359632" y="6548438"/>
            <a:ext cx="633401" cy="332542"/>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57</a:t>
            </a:fld>
            <a:endParaRPr sz="1800">
              <a:solidFill>
                <a:srgbClr val="CC0000"/>
              </a:solidFill>
            </a:endParaRPr>
          </a:p>
        </p:txBody>
      </p:sp>
      <p:sp>
        <p:nvSpPr>
          <p:cNvPr id="1230" name="Shape 1230"/>
          <p:cNvSpPr>
            <a:spLocks noGrp="1"/>
          </p:cNvSpPr>
          <p:nvPr>
            <p:ph type="title"/>
          </p:nvPr>
        </p:nvSpPr>
        <p:spPr>
          <a:prstGeom prst="rect">
            <a:avLst/>
          </a:prstGeom>
        </p:spPr>
        <p:txBody>
          <a:bodyPr/>
          <a:lstStyle/>
          <a:p>
            <a:pPr lvl="0">
              <a:defRPr sz="1800" b="0"/>
            </a:pPr>
            <a:r>
              <a:rPr lang="en-US" sz="2700" b="1" dirty="0" err="1"/>
              <a:t>Mối</a:t>
            </a:r>
            <a:r>
              <a:rPr lang="en-US" sz="2700" b="1" dirty="0"/>
              <a:t> </a:t>
            </a:r>
            <a:r>
              <a:rPr lang="en-US" sz="2700" b="1" dirty="0" err="1"/>
              <a:t>quan</a:t>
            </a:r>
            <a:r>
              <a:rPr lang="en-US" sz="2700" b="1" dirty="0"/>
              <a:t> </a:t>
            </a:r>
            <a:r>
              <a:rPr lang="en-US" sz="2700" b="1" dirty="0" err="1"/>
              <a:t>hệ</a:t>
            </a:r>
            <a:r>
              <a:rPr lang="en-US" sz="2700" b="1" dirty="0"/>
              <a:t> </a:t>
            </a:r>
            <a:r>
              <a:rPr lang="en-US" sz="2700" b="1" dirty="0" err="1"/>
              <a:t>giữa</a:t>
            </a:r>
            <a:r>
              <a:rPr lang="en-US" sz="2700" b="1" dirty="0"/>
              <a:t> </a:t>
            </a:r>
            <a:r>
              <a:rPr lang="en-US" sz="2700" b="1" dirty="0" err="1"/>
              <a:t>các</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231" name="Shape 1231"/>
          <p:cNvSpPr>
            <a:spLocks noGrp="1"/>
          </p:cNvSpPr>
          <p:nvPr>
            <p:ph type="body" idx="1"/>
          </p:nvPr>
        </p:nvSpPr>
        <p:spPr>
          <a:xfrm>
            <a:off x="317500" y="1244599"/>
            <a:ext cx="11480801" cy="5751917"/>
          </a:xfrm>
          <a:prstGeom prst="rect">
            <a:avLst/>
          </a:prstGeom>
        </p:spPr>
        <p:txBody>
          <a:bodyPr/>
          <a:lstStyle/>
          <a:p>
            <a:pPr lvl="0">
              <a:defRPr sz="1800"/>
            </a:pPr>
            <a:r>
              <a:rPr lang="vi-VN" sz="2000" dirty="0"/>
              <a:t>Mối quan hệ "mở rộng"</a:t>
            </a:r>
          </a:p>
          <a:p>
            <a:pPr lvl="1">
              <a:defRPr sz="1800"/>
            </a:pPr>
            <a:r>
              <a:rPr lang="vi-VN" sz="1600" dirty="0"/>
              <a:t>Ví dụ: trường hợp sử dụng “mua sản phẩm bằng thanh toán bằng thẻ tín dụng”</a:t>
            </a:r>
          </a:p>
          <a:p>
            <a:pPr lvl="2">
              <a:defRPr sz="1800"/>
            </a:pPr>
            <a:r>
              <a:rPr lang="vi-VN" sz="1200" dirty="0"/>
              <a:t>Trường hợp sử dụng: mua sản phẩm</a:t>
            </a:r>
          </a:p>
          <a:p>
            <a:pPr lvl="1">
              <a:defRPr sz="1800"/>
            </a:pPr>
            <a:r>
              <a:rPr lang="vi-VN" sz="1600" dirty="0"/>
              <a:t>Diễn viên: Khách hàng, Thu ngân</a:t>
            </a:r>
          </a:p>
          <a:p>
            <a:pPr lvl="1">
              <a:defRPr sz="1800"/>
            </a:pPr>
            <a:r>
              <a:rPr lang="vi-VN" sz="1600" dirty="0"/>
              <a:t>Mục tiêu: mô tả một giao dịch mua</a:t>
            </a:r>
          </a:p>
          <a:p>
            <a:pPr lvl="1">
              <a:defRPr sz="1800"/>
            </a:pPr>
            <a:r>
              <a:rPr lang="vi-VN" sz="1600" dirty="0"/>
              <a:t>sản phẩm của khách hàng với</a:t>
            </a:r>
          </a:p>
          <a:p>
            <a:pPr lvl="1">
              <a:defRPr sz="1800"/>
            </a:pPr>
            <a:r>
              <a:rPr lang="vi-VN" sz="1600" dirty="0"/>
              <a:t>thanh toán bằng thẻ tín dụng</a:t>
            </a:r>
          </a:p>
          <a:p>
            <a:pPr lvl="0">
              <a:defRPr sz="1800"/>
            </a:pPr>
            <a:r>
              <a:rPr lang="vi-VN" sz="2000" dirty="0"/>
              <a:t>Mô tả: Khách hàng đến</a:t>
            </a:r>
          </a:p>
          <a:p>
            <a:pPr lvl="0">
              <a:defRPr sz="1800"/>
            </a:pPr>
            <a:r>
              <a:rPr lang="vi-VN" sz="2000" dirty="0"/>
              <a:t>để thanh toán với các sản phẩm đã chọn.</a:t>
            </a:r>
          </a:p>
          <a:p>
            <a:pPr lvl="0">
              <a:defRPr sz="1800"/>
            </a:pPr>
            <a:r>
              <a:rPr lang="vi-VN" sz="2000" dirty="0"/>
              <a:t>Thu ngân mã hóa sản phẩm, thông báo tổng tiền. Khách hàng đưa thẻ tín dụng của mình. Nhân viên thu ngân đưa thẻ tín dụng vào hệ thống. Khách hàng nhập mã PIN. Hệ thống xác thực thẻ sau đó trừ tổng số tiền trong thẻ.</a:t>
            </a:r>
          </a:p>
          <a:p>
            <a:pPr lvl="0">
              <a:defRPr sz="1800"/>
            </a:pPr>
            <a:endParaRPr lang="vi-VN" sz="2000" dirty="0"/>
          </a:p>
          <a:p>
            <a:pPr lvl="0">
              <a:defRPr sz="1800"/>
            </a:pPr>
            <a:r>
              <a:rPr lang="vi-VN" sz="2000" dirty="0"/>
              <a:t>Trường hợp sử dụng này là một biến thể của trường hợp sử dụng “mua sản phẩm” nhưng thêm các hành động liên quan đến việc sử dụng thẻ tín dụng.</a:t>
            </a:r>
            <a:endParaRPr sz="2000" dirty="0"/>
          </a:p>
        </p:txBody>
      </p:sp>
      <p:pic>
        <p:nvPicPr>
          <p:cNvPr id="1232" name="pasted-image.png"/>
          <p:cNvPicPr/>
          <p:nvPr/>
        </p:nvPicPr>
        <p:blipFill>
          <a:blip r:embed="rId2"/>
          <a:stretch>
            <a:fillRect/>
          </a:stretch>
        </p:blipFill>
        <p:spPr>
          <a:xfrm>
            <a:off x="7207090" y="1444869"/>
            <a:ext cx="4374503" cy="2200184"/>
          </a:xfrm>
          <a:prstGeom prst="rect">
            <a:avLst/>
          </a:prstGeom>
          <a:ln w="6350">
            <a:solidFill/>
            <a:miter lim="400000"/>
          </a:ln>
        </p:spPr>
      </p:pic>
    </p:spTree>
    <p:extLst>
      <p:ext uri="{BB962C8B-B14F-4D97-AF65-F5344CB8AC3E}">
        <p14:creationId xmlns:p14="http://schemas.microsoft.com/office/powerpoint/2010/main" val="217352295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Shape 1234"/>
          <p:cNvSpPr>
            <a:spLocks noGrp="1"/>
          </p:cNvSpPr>
          <p:nvPr>
            <p:ph type="body" idx="1"/>
          </p:nvPr>
        </p:nvSpPr>
        <p:spPr>
          <a:prstGeom prst="rect">
            <a:avLst/>
          </a:prstGeom>
        </p:spPr>
        <p:txBody>
          <a:bodyPr/>
          <a:lstStyle/>
          <a:p>
            <a:pPr lvl="0">
              <a:defRPr sz="1800"/>
            </a:pPr>
            <a:r>
              <a:rPr lang="vi-VN" sz="2000" dirty="0"/>
              <a:t>Mối quan hệ "mở rộng"</a:t>
            </a:r>
          </a:p>
          <a:p>
            <a:pPr lvl="1">
              <a:defRPr sz="1800"/>
            </a:pPr>
            <a:r>
              <a:rPr lang="vi-VN" sz="1600" dirty="0"/>
              <a:t>Trường hợp sử dụng “Mua sản phẩm bằng thanh toán bằng thẻ tín dụng” là phần mở rộng của trường hợp sử dụng “Mua sản phẩm”</a:t>
            </a:r>
          </a:p>
          <a:p>
            <a:pPr lvl="1">
              <a:defRPr sz="1800"/>
            </a:pPr>
            <a:r>
              <a:rPr lang="vi-VN" sz="1600" dirty="0"/>
              <a:t>Ký hiệu</a:t>
            </a:r>
            <a:endParaRPr sz="1600" dirty="0"/>
          </a:p>
          <a:p>
            <a:pPr lvl="1">
              <a:defRPr sz="1800"/>
            </a:pPr>
            <a:endParaRPr sz="2000" dirty="0"/>
          </a:p>
          <a:p>
            <a:pPr lvl="1">
              <a:defRPr sz="1800"/>
            </a:pPr>
            <a:endParaRPr sz="2000" dirty="0"/>
          </a:p>
          <a:p>
            <a:pPr lvl="1">
              <a:defRPr sz="1800"/>
            </a:pPr>
            <a:endParaRPr sz="2000" dirty="0"/>
          </a:p>
          <a:p>
            <a:pPr lvl="1">
              <a:defRPr sz="1800"/>
            </a:pPr>
            <a:endParaRPr sz="2000" dirty="0"/>
          </a:p>
          <a:p>
            <a:pPr lvl="1">
              <a:defRPr sz="1800"/>
            </a:pPr>
            <a:endParaRPr sz="2000" dirty="0"/>
          </a:p>
          <a:p>
            <a:pPr lvl="1">
              <a:defRPr sz="1800"/>
            </a:pPr>
            <a:endParaRPr sz="2000" dirty="0"/>
          </a:p>
          <a:p>
            <a:pPr lvl="1">
              <a:defRPr sz="1800"/>
            </a:pPr>
            <a:r>
              <a:rPr lang="vi-VN" sz="2000" b="1" dirty="0"/>
              <a:t>Lưu ý: Nếu một use-case được liên kết với một tác nhân, thì tất cả các phần mở rộng cũng được liên kết với tác nhân này. Điều này được thể hiện ngầm trong các biểu đồ ca sử dụng.</a:t>
            </a:r>
            <a:endParaRPr sz="2000" dirty="0"/>
          </a:p>
        </p:txBody>
      </p:sp>
      <p:sp>
        <p:nvSpPr>
          <p:cNvPr id="1235" name="Shape 1235"/>
          <p:cNvSpPr>
            <a:spLocks noGrp="1"/>
          </p:cNvSpPr>
          <p:nvPr>
            <p:ph type="sldNum" sz="quarter" idx="2"/>
          </p:nvPr>
        </p:nvSpPr>
        <p:spPr>
          <a:xfrm>
            <a:off x="11359632" y="6548438"/>
            <a:ext cx="633401" cy="332542"/>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58</a:t>
            </a:fld>
            <a:endParaRPr sz="1800">
              <a:solidFill>
                <a:srgbClr val="CC0000"/>
              </a:solidFill>
            </a:endParaRPr>
          </a:p>
        </p:txBody>
      </p:sp>
      <p:sp>
        <p:nvSpPr>
          <p:cNvPr id="1236" name="Shape 1236"/>
          <p:cNvSpPr>
            <a:spLocks noGrp="1"/>
          </p:cNvSpPr>
          <p:nvPr>
            <p:ph type="title"/>
          </p:nvPr>
        </p:nvSpPr>
        <p:spPr>
          <a:prstGeom prst="rect">
            <a:avLst/>
          </a:prstGeom>
        </p:spPr>
        <p:txBody>
          <a:bodyPr/>
          <a:lstStyle/>
          <a:p>
            <a:pPr lvl="0">
              <a:defRPr sz="1800" b="0"/>
            </a:pPr>
            <a:r>
              <a:rPr lang="en-US" sz="2700" b="1" dirty="0" err="1"/>
              <a:t>Mối</a:t>
            </a:r>
            <a:r>
              <a:rPr lang="en-US" sz="2700" b="1" dirty="0"/>
              <a:t> </a:t>
            </a:r>
            <a:r>
              <a:rPr lang="en-US" sz="2700" b="1" dirty="0" err="1"/>
              <a:t>quan</a:t>
            </a:r>
            <a:r>
              <a:rPr lang="en-US" sz="2700" b="1" dirty="0"/>
              <a:t> </a:t>
            </a:r>
            <a:r>
              <a:rPr lang="en-US" sz="2700" b="1" dirty="0" err="1"/>
              <a:t>hệ</a:t>
            </a:r>
            <a:r>
              <a:rPr lang="en-US" sz="2700" b="1" dirty="0"/>
              <a:t> </a:t>
            </a:r>
            <a:r>
              <a:rPr lang="en-US" sz="2700" b="1" dirty="0" err="1"/>
              <a:t>giữa</a:t>
            </a:r>
            <a:r>
              <a:rPr lang="en-US" sz="2700" b="1" dirty="0"/>
              <a:t> </a:t>
            </a:r>
            <a:r>
              <a:rPr lang="en-US" sz="2700" b="1" dirty="0" err="1"/>
              <a:t>các</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grpSp>
        <p:nvGrpSpPr>
          <p:cNvPr id="1248" name="Group 1248"/>
          <p:cNvGrpSpPr/>
          <p:nvPr/>
        </p:nvGrpSpPr>
        <p:grpSpPr>
          <a:xfrm>
            <a:off x="2156290" y="3004538"/>
            <a:ext cx="7262820" cy="1368340"/>
            <a:chOff x="0" y="0"/>
            <a:chExt cx="7747007" cy="1946081"/>
          </a:xfrm>
        </p:grpSpPr>
        <p:sp>
          <p:nvSpPr>
            <p:cNvPr id="1237" name="Shape 1237"/>
            <p:cNvSpPr/>
            <p:nvPr/>
          </p:nvSpPr>
          <p:spPr>
            <a:xfrm>
              <a:off x="0" y="144462"/>
              <a:ext cx="2519363" cy="7207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38" name="Shape 1238"/>
            <p:cNvSpPr/>
            <p:nvPr/>
          </p:nvSpPr>
          <p:spPr>
            <a:xfrm>
              <a:off x="122237" y="314325"/>
              <a:ext cx="1909239"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defRPr sz="1800">
                  <a:uFillTx/>
                </a:defRPr>
              </a:pPr>
              <a:r>
                <a:rPr lang="en-US" dirty="0" err="1">
                  <a:latin typeface="Verdana"/>
                  <a:ea typeface="Verdana"/>
                  <a:cs typeface="Verdana"/>
                  <a:sym typeface="Verdana"/>
                </a:rPr>
                <a:t>Mua</a:t>
              </a:r>
              <a:r>
                <a:rPr lang="en-US" dirty="0">
                  <a:latin typeface="Verdana"/>
                  <a:ea typeface="Verdana"/>
                  <a:cs typeface="Verdana"/>
                  <a:sym typeface="Verdana"/>
                </a:rPr>
                <a:t> </a:t>
              </a:r>
              <a:r>
                <a:rPr lang="en-US" dirty="0" err="1">
                  <a:latin typeface="Verdana"/>
                  <a:ea typeface="Verdana"/>
                  <a:cs typeface="Verdana"/>
                  <a:sym typeface="Verdana"/>
                </a:rPr>
                <a:t>sản</a:t>
              </a:r>
              <a:r>
                <a:rPr lang="en-US" dirty="0">
                  <a:latin typeface="Verdana"/>
                  <a:ea typeface="Verdana"/>
                  <a:cs typeface="Verdana"/>
                  <a:sym typeface="Verdana"/>
                </a:rPr>
                <a:t> </a:t>
              </a:r>
              <a:r>
                <a:rPr lang="en-US" dirty="0" err="1">
                  <a:latin typeface="Verdana"/>
                  <a:ea typeface="Verdana"/>
                  <a:cs typeface="Verdana"/>
                  <a:sym typeface="Verdana"/>
                </a:rPr>
                <a:t>phẩm</a:t>
              </a:r>
              <a:endParaRPr dirty="0">
                <a:latin typeface="Verdana"/>
                <a:ea typeface="Verdana"/>
                <a:cs typeface="Verdana"/>
                <a:sym typeface="Verdana"/>
              </a:endParaRPr>
            </a:p>
          </p:txBody>
        </p:sp>
        <p:sp>
          <p:nvSpPr>
            <p:cNvPr id="1239" name="Shape 1239"/>
            <p:cNvSpPr/>
            <p:nvPr/>
          </p:nvSpPr>
          <p:spPr>
            <a:xfrm>
              <a:off x="4637087" y="0"/>
              <a:ext cx="3095626" cy="1081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40" name="Shape 1240"/>
            <p:cNvSpPr/>
            <p:nvPr/>
          </p:nvSpPr>
          <p:spPr>
            <a:xfrm>
              <a:off x="4698994" y="196850"/>
              <a:ext cx="3048013" cy="9192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defRPr sz="1800">
                  <a:uFillTx/>
                </a:defRPr>
              </a:pPr>
              <a:r>
                <a:rPr lang="en-US" dirty="0" err="1">
                  <a:latin typeface="Verdana"/>
                  <a:ea typeface="Verdana"/>
                  <a:cs typeface="Verdana"/>
                  <a:sym typeface="Verdana"/>
                </a:rPr>
                <a:t>Mua</a:t>
              </a:r>
              <a:r>
                <a:rPr lang="en-US" dirty="0">
                  <a:latin typeface="Verdana"/>
                  <a:ea typeface="Verdana"/>
                  <a:cs typeface="Verdana"/>
                  <a:sym typeface="Verdana"/>
                </a:rPr>
                <a:t> </a:t>
              </a:r>
              <a:r>
                <a:rPr lang="en-US" dirty="0" err="1">
                  <a:latin typeface="Verdana"/>
                  <a:ea typeface="Verdana"/>
                  <a:cs typeface="Verdana"/>
                  <a:sym typeface="Verdana"/>
                </a:rPr>
                <a:t>sản</a:t>
              </a:r>
              <a:r>
                <a:rPr lang="en-US" dirty="0">
                  <a:latin typeface="Verdana"/>
                  <a:ea typeface="Verdana"/>
                  <a:cs typeface="Verdana"/>
                  <a:sym typeface="Verdana"/>
                </a:rPr>
                <a:t> </a:t>
              </a:r>
              <a:r>
                <a:rPr lang="en-US" dirty="0" err="1">
                  <a:latin typeface="Verdana"/>
                  <a:ea typeface="Verdana"/>
                  <a:cs typeface="Verdana"/>
                  <a:sym typeface="Verdana"/>
                </a:rPr>
                <a:t>phẩm</a:t>
              </a:r>
              <a:r>
                <a:rPr lang="en-US" dirty="0">
                  <a:latin typeface="Verdana"/>
                  <a:ea typeface="Verdana"/>
                  <a:cs typeface="Verdana"/>
                  <a:sym typeface="Verdana"/>
                </a:rPr>
                <a:t> </a:t>
              </a:r>
              <a:r>
                <a:rPr lang="en-US" dirty="0" err="1">
                  <a:latin typeface="Verdana"/>
                  <a:ea typeface="Verdana"/>
                  <a:cs typeface="Verdana"/>
                  <a:sym typeface="Verdana"/>
                </a:rPr>
                <a:t>với</a:t>
              </a:r>
              <a:endParaRPr lang="en-US" dirty="0">
                <a:latin typeface="Verdana"/>
                <a:ea typeface="Verdana"/>
                <a:cs typeface="Verdana"/>
                <a:sym typeface="Verdana"/>
              </a:endParaRPr>
            </a:p>
            <a:p>
              <a:pPr algn="ctr">
                <a:defRPr sz="1800">
                  <a:uFillTx/>
                </a:defRPr>
              </a:pPr>
              <a:r>
                <a:rPr lang="en-US" dirty="0" err="1">
                  <a:latin typeface="Verdana"/>
                  <a:ea typeface="Verdana"/>
                  <a:cs typeface="Verdana"/>
                  <a:sym typeface="Verdana"/>
                </a:rPr>
                <a:t>thanh</a:t>
              </a:r>
              <a:r>
                <a:rPr lang="en-US" dirty="0">
                  <a:latin typeface="Verdana"/>
                  <a:ea typeface="Verdana"/>
                  <a:cs typeface="Verdana"/>
                  <a:sym typeface="Verdana"/>
                </a:rPr>
                <a:t> </a:t>
              </a:r>
              <a:r>
                <a:rPr lang="en-US" dirty="0" err="1">
                  <a:latin typeface="Verdana"/>
                  <a:ea typeface="Verdana"/>
                  <a:cs typeface="Verdana"/>
                  <a:sym typeface="Verdana"/>
                </a:rPr>
                <a:t>toán</a:t>
              </a:r>
              <a:r>
                <a:rPr lang="en-US" dirty="0">
                  <a:latin typeface="Verdana"/>
                  <a:ea typeface="Verdana"/>
                  <a:cs typeface="Verdana"/>
                  <a:sym typeface="Verdana"/>
                </a:rPr>
                <a:t> </a:t>
              </a:r>
              <a:r>
                <a:rPr lang="en-US" dirty="0" err="1">
                  <a:latin typeface="Verdana"/>
                  <a:ea typeface="Verdana"/>
                  <a:cs typeface="Verdana"/>
                  <a:sym typeface="Verdana"/>
                </a:rPr>
                <a:t>thẻ</a:t>
              </a:r>
              <a:r>
                <a:rPr lang="en-US" dirty="0">
                  <a:latin typeface="Verdana"/>
                  <a:ea typeface="Verdana"/>
                  <a:cs typeface="Verdana"/>
                  <a:sym typeface="Verdana"/>
                </a:rPr>
                <a:t> </a:t>
              </a:r>
              <a:r>
                <a:rPr lang="en-US" dirty="0" err="1">
                  <a:latin typeface="Verdana"/>
                  <a:ea typeface="Verdana"/>
                  <a:cs typeface="Verdana"/>
                  <a:sym typeface="Verdana"/>
                </a:rPr>
                <a:t>tín</a:t>
              </a:r>
              <a:r>
                <a:rPr lang="en-US" dirty="0">
                  <a:latin typeface="Verdana"/>
                  <a:ea typeface="Verdana"/>
                  <a:cs typeface="Verdana"/>
                  <a:sym typeface="Verdana"/>
                </a:rPr>
                <a:t> </a:t>
              </a:r>
              <a:r>
                <a:rPr lang="en-US" dirty="0" err="1">
                  <a:latin typeface="Verdana"/>
                  <a:ea typeface="Verdana"/>
                  <a:cs typeface="Verdana"/>
                  <a:sym typeface="Verdana"/>
                </a:rPr>
                <a:t>dụng</a:t>
              </a:r>
              <a:endParaRPr dirty="0">
                <a:latin typeface="Verdana"/>
                <a:ea typeface="Verdana"/>
                <a:cs typeface="Verdana"/>
                <a:sym typeface="Verdana"/>
              </a:endParaRPr>
            </a:p>
          </p:txBody>
        </p:sp>
        <p:sp>
          <p:nvSpPr>
            <p:cNvPr id="1241" name="Shape 1241"/>
            <p:cNvSpPr/>
            <p:nvPr/>
          </p:nvSpPr>
          <p:spPr>
            <a:xfrm>
              <a:off x="2735262" y="66675"/>
              <a:ext cx="2054577"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CC0000"/>
                  </a:solidFill>
                  <a:uFillTx/>
                  <a:latin typeface="Verdana"/>
                  <a:ea typeface="Verdana"/>
                  <a:cs typeface="Verdana"/>
                  <a:sym typeface="Verdana"/>
                </a:defRPr>
              </a:lvl1pPr>
            </a:lstStyle>
            <a:p>
              <a:pPr lvl="0">
                <a:defRPr>
                  <a:solidFill>
                    <a:srgbClr val="000000"/>
                  </a:solidFill>
                </a:defRPr>
              </a:pPr>
              <a:r>
                <a:rPr>
                  <a:solidFill>
                    <a:srgbClr val="CC0000"/>
                  </a:solidFill>
                </a:rPr>
                <a:t>&lt;&lt; extends &gt;&gt;</a:t>
              </a:r>
            </a:p>
          </p:txBody>
        </p:sp>
        <p:sp>
          <p:nvSpPr>
            <p:cNvPr id="1242" name="Shape 1242"/>
            <p:cNvSpPr/>
            <p:nvPr/>
          </p:nvSpPr>
          <p:spPr>
            <a:xfrm>
              <a:off x="3638550" y="547687"/>
              <a:ext cx="0" cy="762001"/>
            </a:xfrm>
            <a:prstGeom prst="line">
              <a:avLst/>
            </a:prstGeom>
            <a:noFill/>
            <a:ln w="9525" cap="flat">
              <a:solidFill>
                <a:srgbClr val="6699FF"/>
              </a:solidFill>
              <a:prstDash val="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43" name="Shape 1243"/>
            <p:cNvSpPr/>
            <p:nvPr/>
          </p:nvSpPr>
          <p:spPr>
            <a:xfrm>
              <a:off x="3034631" y="1420812"/>
              <a:ext cx="1291975"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lgn="ctr">
                <a:defRPr sz="1800">
                  <a:solidFill>
                    <a:srgbClr val="6699FF"/>
                  </a:solidFill>
                  <a:uFillTx/>
                  <a:latin typeface="Verdana"/>
                  <a:ea typeface="Verdana"/>
                  <a:cs typeface="Verdana"/>
                  <a:sym typeface="Verdana"/>
                </a:defRPr>
              </a:lvl1pPr>
            </a:lstStyle>
            <a:p>
              <a:pPr lvl="0">
                <a:defRPr>
                  <a:solidFill>
                    <a:srgbClr val="000000"/>
                  </a:solidFill>
                </a:defRPr>
              </a:pPr>
              <a:r>
                <a:rPr dirty="0">
                  <a:solidFill>
                    <a:srgbClr val="6699FF"/>
                  </a:solidFill>
                </a:rPr>
                <a:t>extension</a:t>
              </a:r>
            </a:p>
          </p:txBody>
        </p:sp>
        <p:grpSp>
          <p:nvGrpSpPr>
            <p:cNvPr id="1246" name="Group 1246"/>
            <p:cNvGrpSpPr/>
            <p:nvPr/>
          </p:nvGrpSpPr>
          <p:grpSpPr>
            <a:xfrm>
              <a:off x="2828925" y="1368425"/>
              <a:ext cx="1706563" cy="492125"/>
              <a:chOff x="0" y="0"/>
              <a:chExt cx="1706562" cy="492125"/>
            </a:xfrm>
          </p:grpSpPr>
          <p:sp>
            <p:nvSpPr>
              <p:cNvPr id="1244" name="Shape 1244"/>
              <p:cNvSpPr/>
              <p:nvPr/>
            </p:nvSpPr>
            <p:spPr>
              <a:xfrm>
                <a:off x="0" y="0"/>
                <a:ext cx="1706563" cy="492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45" name="Shape 1245"/>
              <p:cNvSpPr/>
              <p:nvPr/>
            </p:nvSpPr>
            <p:spPr>
              <a:xfrm>
                <a:off x="1493242" y="430609"/>
                <a:ext cx="213321" cy="615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grpSp>
        <p:sp>
          <p:nvSpPr>
            <p:cNvPr id="1247" name="Shape 1247"/>
            <p:cNvSpPr/>
            <p:nvPr/>
          </p:nvSpPr>
          <p:spPr>
            <a:xfrm flipH="1" flipV="1">
              <a:off x="2519362" y="504824"/>
              <a:ext cx="2087563" cy="2"/>
            </a:xfrm>
            <a:prstGeom prst="line">
              <a:avLst/>
            </a:prstGeom>
            <a:noFill/>
            <a:ln w="9525" cap="flat">
              <a:solidFill>
                <a:srgbClr val="CC0000"/>
              </a:solidFill>
              <a:prstDash val="dash"/>
              <a:round/>
              <a:tailEnd type="triangle" w="med" len="med"/>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Tree>
    <p:extLst>
      <p:ext uri="{BB962C8B-B14F-4D97-AF65-F5344CB8AC3E}">
        <p14:creationId xmlns:p14="http://schemas.microsoft.com/office/powerpoint/2010/main" val="286818908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 name="Shape 1250"/>
          <p:cNvSpPr>
            <a:spLocks noGrp="1"/>
          </p:cNvSpPr>
          <p:nvPr>
            <p:ph type="sldNum" sz="quarter" idx="2"/>
          </p:nvPr>
        </p:nvSpPr>
        <p:spPr>
          <a:xfrm>
            <a:off x="11359632" y="6548438"/>
            <a:ext cx="633401" cy="332542"/>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59</a:t>
            </a:fld>
            <a:endParaRPr sz="1800">
              <a:solidFill>
                <a:srgbClr val="CC0000"/>
              </a:solidFill>
            </a:endParaRPr>
          </a:p>
        </p:txBody>
      </p:sp>
      <p:sp>
        <p:nvSpPr>
          <p:cNvPr id="1251" name="Shape 1251"/>
          <p:cNvSpPr>
            <a:spLocks noGrp="1"/>
          </p:cNvSpPr>
          <p:nvPr>
            <p:ph type="title"/>
          </p:nvPr>
        </p:nvSpPr>
        <p:spPr>
          <a:prstGeom prst="rect">
            <a:avLst/>
          </a:prstGeom>
        </p:spPr>
        <p:txBody>
          <a:bodyPr/>
          <a:lstStyle/>
          <a:p>
            <a:pPr lvl="0">
              <a:defRPr sz="1800" b="0"/>
            </a:pPr>
            <a:r>
              <a:rPr lang="en-US" sz="2700" b="1" dirty="0" err="1"/>
              <a:t>Mối</a:t>
            </a:r>
            <a:r>
              <a:rPr lang="en-US" sz="2700" b="1" dirty="0"/>
              <a:t> </a:t>
            </a:r>
            <a:r>
              <a:rPr lang="en-US" sz="2700" b="1" dirty="0" err="1"/>
              <a:t>quan</a:t>
            </a:r>
            <a:r>
              <a:rPr lang="en-US" sz="2700" b="1" dirty="0"/>
              <a:t> </a:t>
            </a:r>
            <a:r>
              <a:rPr lang="en-US" sz="2700" b="1" dirty="0" err="1"/>
              <a:t>hệ</a:t>
            </a:r>
            <a:r>
              <a:rPr lang="en-US" sz="2700" b="1" dirty="0"/>
              <a:t> </a:t>
            </a:r>
            <a:r>
              <a:rPr lang="en-US" sz="2700" b="1" dirty="0" err="1"/>
              <a:t>giữa</a:t>
            </a:r>
            <a:r>
              <a:rPr lang="en-US" sz="2700" b="1" dirty="0"/>
              <a:t> </a:t>
            </a:r>
            <a:r>
              <a:rPr lang="en-US" sz="2700" b="1" dirty="0" err="1"/>
              <a:t>các</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252" name="Shape 1252"/>
          <p:cNvSpPr>
            <a:spLocks noGrp="1"/>
          </p:cNvSpPr>
          <p:nvPr>
            <p:ph type="body" idx="1"/>
          </p:nvPr>
        </p:nvSpPr>
        <p:spPr>
          <a:prstGeom prst="rect">
            <a:avLst/>
          </a:prstGeom>
        </p:spPr>
        <p:txBody>
          <a:bodyPr/>
          <a:lstStyle/>
          <a:p>
            <a:pPr lvl="0">
              <a:defRPr sz="1800"/>
            </a:pPr>
            <a:r>
              <a:rPr lang="vi-VN" sz="2000" dirty="0"/>
              <a:t>Mối quan hệ "bao gồm"</a:t>
            </a:r>
          </a:p>
          <a:p>
            <a:pPr lvl="1">
              <a:defRPr sz="1800"/>
            </a:pPr>
            <a:r>
              <a:rPr lang="vi-VN" sz="1600" dirty="0"/>
              <a:t>mô tả một loạt các hành động chung trong một số trường hợp sử dụng khác nhau</a:t>
            </a:r>
          </a:p>
          <a:p>
            <a:pPr lvl="1">
              <a:defRPr sz="1800"/>
            </a:pPr>
            <a:r>
              <a:rPr lang="vi-VN" sz="1600" dirty="0"/>
              <a:t>nếu một số ca sử dụng chia sẻ cùng một chuỗi hành động và phần chung này nhằm đáp ứng một mục tiêu được xác định rõ ràng thì phần đó được mô tả trong một ca sử dụng riêng</a:t>
            </a:r>
          </a:p>
          <a:p>
            <a:pPr lvl="1">
              <a:defRPr sz="1800"/>
            </a:pPr>
            <a:r>
              <a:rPr lang="vi-VN" sz="1600" dirty="0"/>
              <a:t>giúp tránh lặp lại các chi tiết giống nhau trong các trường hợp sử dụng khác nhau</a:t>
            </a:r>
            <a:endParaRPr sz="1600" dirty="0"/>
          </a:p>
        </p:txBody>
      </p:sp>
    </p:spTree>
    <p:extLst>
      <p:ext uri="{BB962C8B-B14F-4D97-AF65-F5344CB8AC3E}">
        <p14:creationId xmlns:p14="http://schemas.microsoft.com/office/powerpoint/2010/main" val="2038359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732368" y="107951"/>
            <a:ext cx="10723033" cy="957263"/>
          </a:xfrm>
        </p:spPr>
        <p:txBody>
          <a:bodyPr/>
          <a:lstStyle/>
          <a:p>
            <a:r>
              <a:rPr lang="en-US" dirty="0" err="1"/>
              <a:t>Những</a:t>
            </a:r>
            <a:r>
              <a:rPr lang="en-US" dirty="0"/>
              <a:t> </a:t>
            </a:r>
            <a:r>
              <a:rPr lang="en-US" dirty="0" err="1"/>
              <a:t>yêu</a:t>
            </a:r>
            <a:r>
              <a:rPr lang="en-US" dirty="0"/>
              <a:t> </a:t>
            </a:r>
            <a:r>
              <a:rPr lang="en-US" dirty="0" err="1"/>
              <a:t>cầu</a:t>
            </a:r>
            <a:r>
              <a:rPr lang="en-US" dirty="0"/>
              <a:t> phi </a:t>
            </a:r>
            <a:r>
              <a:rPr lang="en-US" dirty="0" err="1"/>
              <a:t>lý</a:t>
            </a:r>
            <a:endParaRPr lang="en-US" dirty="0" smtClean="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08188275"/>
              </p:ext>
            </p:extLst>
          </p:nvPr>
        </p:nvGraphicFramePr>
        <p:xfrm>
          <a:off x="733175" y="1538045"/>
          <a:ext cx="10723032" cy="37541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78620"/>
                <a:gridCol w="7744412"/>
              </a:tblGrid>
              <a:tr h="370840">
                <a:tc>
                  <a:txBody>
                    <a:bodyPr/>
                    <a:lstStyle/>
                    <a:p>
                      <a:r>
                        <a:rPr lang="en-US" dirty="0" err="1" smtClean="0"/>
                        <a:t>Loại</a:t>
                      </a:r>
                      <a:r>
                        <a:rPr lang="en-US" dirty="0" smtClean="0"/>
                        <a:t> </a:t>
                      </a:r>
                      <a:r>
                        <a:rPr lang="en-US" dirty="0" err="1" smtClean="0"/>
                        <a:t>yêu</a:t>
                      </a:r>
                      <a:r>
                        <a:rPr lang="en-US" dirty="0" smtClean="0"/>
                        <a:t> </a:t>
                      </a:r>
                      <a:r>
                        <a:rPr lang="en-US" dirty="0" err="1" smtClean="0"/>
                        <a:t>cầu</a:t>
                      </a:r>
                      <a:endParaRPr lang="en-US" dirty="0"/>
                    </a:p>
                  </a:txBody>
                  <a:tcPr marL="119144" marR="119144"/>
                </a:tc>
                <a:tc>
                  <a:txBody>
                    <a:bodyPr/>
                    <a:lstStyle/>
                    <a:p>
                      <a:r>
                        <a:rPr lang="en-US" dirty="0" err="1" smtClean="0"/>
                        <a:t>Thí</a:t>
                      </a:r>
                      <a:r>
                        <a:rPr lang="en-US" dirty="0" smtClean="0"/>
                        <a:t> </a:t>
                      </a:r>
                      <a:r>
                        <a:rPr lang="en-US" dirty="0" err="1" smtClean="0"/>
                        <a:t>dụ</a:t>
                      </a:r>
                      <a:endParaRPr lang="en-US" dirty="0"/>
                    </a:p>
                  </a:txBody>
                  <a:tcPr marL="119144" marR="119144"/>
                </a:tc>
              </a:tr>
              <a:tr h="370840">
                <a:tc>
                  <a:txBody>
                    <a:bodyPr/>
                    <a:lstStyle/>
                    <a:p>
                      <a:r>
                        <a:rPr lang="vi-VN" dirty="0" smtClean="0"/>
                        <a:t>Hoạt động</a:t>
                      </a:r>
                      <a:endParaRPr lang="en-US" dirty="0"/>
                    </a:p>
                  </a:txBody>
                  <a:tcPr marL="119144" marR="119144"/>
                </a:tc>
                <a:tc>
                  <a:txBody>
                    <a:bodyPr/>
                    <a:lstStyle/>
                    <a:p>
                      <a:pPr marL="231775" indent="-231775">
                        <a:buFont typeface="Arial" pitchFamily="34" charset="0"/>
                        <a:buChar char="•"/>
                      </a:pPr>
                      <a:r>
                        <a:rPr lang="en-US" sz="1800" kern="1200" baseline="0" dirty="0" err="1" smtClean="0">
                          <a:solidFill>
                            <a:schemeClr val="dk1"/>
                          </a:solidFill>
                          <a:latin typeface="+mn-lt"/>
                          <a:ea typeface="+mn-ea"/>
                          <a:cs typeface="+mn-cs"/>
                        </a:rPr>
                        <a:t>Hệ</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thống</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phải</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có</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thể</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vừa</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trong</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túi</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hoặc</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ví</a:t>
                      </a:r>
                      <a:endParaRPr lang="en-US" sz="1800" kern="1200" baseline="0" dirty="0" smtClean="0">
                        <a:solidFill>
                          <a:schemeClr val="dk1"/>
                        </a:solidFill>
                        <a:latin typeface="+mn-lt"/>
                        <a:ea typeface="+mn-ea"/>
                        <a:cs typeface="+mn-cs"/>
                      </a:endParaRPr>
                    </a:p>
                    <a:p>
                      <a:pPr marL="231775" indent="-231775">
                        <a:buFont typeface="Arial" pitchFamily="34" charset="0"/>
                        <a:buChar char="•"/>
                      </a:pPr>
                      <a:r>
                        <a:rPr lang="en-US" sz="1800" kern="1200" baseline="0" dirty="0" err="1" smtClean="0">
                          <a:solidFill>
                            <a:schemeClr val="dk1"/>
                          </a:solidFill>
                          <a:latin typeface="+mn-lt"/>
                          <a:ea typeface="+mn-ea"/>
                          <a:cs typeface="+mn-cs"/>
                        </a:rPr>
                        <a:t>Hệ</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thống</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phải</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có</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thể</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tích</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hợp</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với</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hệ</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thống</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kiểm</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kê</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hiện</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có</a:t>
                      </a:r>
                      <a:r>
                        <a:rPr lang="en-US" sz="1800" kern="1200" baseline="0" dirty="0" smtClean="0">
                          <a:solidFill>
                            <a:schemeClr val="dk1"/>
                          </a:solidFill>
                          <a:latin typeface="+mn-lt"/>
                          <a:ea typeface="+mn-ea"/>
                          <a:cs typeface="+mn-cs"/>
                        </a:rPr>
                        <a:t>.</a:t>
                      </a:r>
                      <a:endParaRPr lang="en-US" dirty="0"/>
                    </a:p>
                  </a:txBody>
                  <a:tcPr marL="119144" marR="119144"/>
                </a:tc>
              </a:tr>
              <a:tr h="370840">
                <a:tc>
                  <a:txBody>
                    <a:bodyPr/>
                    <a:lstStyle/>
                    <a:p>
                      <a:r>
                        <a:rPr lang="en-US" dirty="0" err="1" smtClean="0"/>
                        <a:t>Hiệu</a:t>
                      </a:r>
                      <a:r>
                        <a:rPr lang="en-US" dirty="0" smtClean="0"/>
                        <a:t> </a:t>
                      </a:r>
                      <a:r>
                        <a:rPr lang="en-US" dirty="0" err="1" smtClean="0"/>
                        <a:t>suất</a:t>
                      </a:r>
                      <a:endParaRPr lang="en-US" dirty="0"/>
                    </a:p>
                  </a:txBody>
                  <a:tcPr marL="119144" marR="119144"/>
                </a:tc>
                <a:tc>
                  <a:txBody>
                    <a:bodyPr/>
                    <a:lstStyle/>
                    <a:p>
                      <a:pPr marL="231775" indent="-231775">
                        <a:buFont typeface="Arial" pitchFamily="34" charset="0"/>
                        <a:buChar char="•"/>
                      </a:pPr>
                      <a:r>
                        <a:rPr lang="vi-VN" sz="1800" kern="1200" baseline="0" dirty="0" smtClean="0">
                          <a:solidFill>
                            <a:schemeClr val="dk1"/>
                          </a:solidFill>
                          <a:latin typeface="+mn-lt"/>
                          <a:ea typeface="+mn-ea"/>
                          <a:cs typeface="+mn-cs"/>
                        </a:rPr>
                        <a:t>Mọi tương tác giữa người dùng và hệ thống không được quá 2 giây.</a:t>
                      </a:r>
                    </a:p>
                    <a:p>
                      <a:pPr marL="231775" indent="-231775">
                        <a:buFont typeface="Arial" pitchFamily="34" charset="0"/>
                        <a:buChar char="•"/>
                      </a:pPr>
                      <a:r>
                        <a:rPr lang="vi-VN" sz="1800" kern="1200" baseline="0" dirty="0" smtClean="0">
                          <a:solidFill>
                            <a:schemeClr val="dk1"/>
                          </a:solidFill>
                          <a:latin typeface="+mn-lt"/>
                          <a:ea typeface="+mn-ea"/>
                          <a:cs typeface="+mn-cs"/>
                        </a:rPr>
                        <a:t>Hệ thống sẽ nhận được thông tin hàng tồn kho cập nhật sau mỗi 15 phút.</a:t>
                      </a:r>
                      <a:endParaRPr lang="en-US" dirty="0"/>
                    </a:p>
                  </a:txBody>
                  <a:tcPr marL="119144" marR="119144"/>
                </a:tc>
              </a:tr>
              <a:tr h="370840">
                <a:tc>
                  <a:txBody>
                    <a:bodyPr/>
                    <a:lstStyle/>
                    <a:p>
                      <a:r>
                        <a:rPr lang="en-US" dirty="0" err="1" smtClean="0"/>
                        <a:t>Bảo</a:t>
                      </a:r>
                      <a:r>
                        <a:rPr lang="en-US" dirty="0" smtClean="0"/>
                        <a:t> </a:t>
                      </a:r>
                      <a:r>
                        <a:rPr lang="en-US" dirty="0" err="1" smtClean="0"/>
                        <a:t>vệ</a:t>
                      </a:r>
                      <a:endParaRPr lang="en-US" dirty="0"/>
                    </a:p>
                  </a:txBody>
                  <a:tcPr marL="119144" marR="119144"/>
                </a:tc>
                <a:tc>
                  <a:txBody>
                    <a:bodyPr/>
                    <a:lstStyle/>
                    <a:p>
                      <a:pPr marL="231775" indent="-231775">
                        <a:buFont typeface="Arial" pitchFamily="34" charset="0"/>
                        <a:buChar char="•"/>
                      </a:pPr>
                      <a:r>
                        <a:rPr lang="vi-VN" sz="1800" kern="1200" baseline="0" dirty="0" smtClean="0">
                          <a:solidFill>
                            <a:schemeClr val="dk1"/>
                          </a:solidFill>
                          <a:latin typeface="+mn-lt"/>
                          <a:ea typeface="+mn-ea"/>
                          <a:cs typeface="+mn-cs"/>
                        </a:rPr>
                        <a:t>Chỉ những người quản lý trực tiếp mới có thể xem hồ sơ nhân sự của nhân viên</a:t>
                      </a:r>
                    </a:p>
                    <a:p>
                      <a:pPr marL="231775" indent="-231775">
                        <a:buFont typeface="Arial" pitchFamily="34" charset="0"/>
                        <a:buChar char="•"/>
                      </a:pPr>
                      <a:r>
                        <a:rPr lang="vi-VN" sz="1800" kern="1200" baseline="0" dirty="0" smtClean="0">
                          <a:solidFill>
                            <a:schemeClr val="dk1"/>
                          </a:solidFill>
                          <a:latin typeface="+mn-lt"/>
                          <a:ea typeface="+mn-ea"/>
                          <a:cs typeface="+mn-cs"/>
                        </a:rPr>
                        <a:t>Khách hàng chỉ có thể xem lịch sử đặt hàng của mình trong giờ làm việc.</a:t>
                      </a:r>
                      <a:endParaRPr lang="en-US" dirty="0"/>
                    </a:p>
                  </a:txBody>
                  <a:tcPr marL="119144" marR="119144"/>
                </a:tc>
              </a:tr>
              <a:tr h="370840">
                <a:tc>
                  <a:txBody>
                    <a:bodyPr/>
                    <a:lstStyle/>
                    <a:p>
                      <a:r>
                        <a:rPr lang="vi-VN" dirty="0" smtClean="0"/>
                        <a:t>Văn hóa &amp; Chính trị</a:t>
                      </a:r>
                      <a:endParaRPr lang="en-US" dirty="0"/>
                    </a:p>
                  </a:txBody>
                  <a:tcPr marL="119144" marR="119144"/>
                </a:tc>
                <a:tc>
                  <a:txBody>
                    <a:bodyPr/>
                    <a:lstStyle/>
                    <a:p>
                      <a:pPr marL="231775" indent="-231775">
                        <a:buFont typeface="Arial" pitchFamily="34" charset="0"/>
                        <a:buChar char="•"/>
                      </a:pPr>
                      <a:r>
                        <a:rPr lang="en-US" sz="1800" kern="1200" baseline="0" dirty="0" err="1" smtClean="0">
                          <a:solidFill>
                            <a:schemeClr val="dk1"/>
                          </a:solidFill>
                          <a:latin typeface="+mn-lt"/>
                          <a:ea typeface="+mn-ea"/>
                          <a:cs typeface="+mn-cs"/>
                        </a:rPr>
                        <a:t>Hệ</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thống</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sẽ</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có</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thể</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phân</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biệt</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giữa</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Hoa</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Kỳ</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và</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tiền</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tệ</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Châu</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Âu</a:t>
                      </a:r>
                      <a:endParaRPr lang="en-US" sz="1800" kern="1200" baseline="0" dirty="0" smtClean="0">
                        <a:solidFill>
                          <a:schemeClr val="dk1"/>
                        </a:solidFill>
                        <a:latin typeface="+mn-lt"/>
                        <a:ea typeface="+mn-ea"/>
                        <a:cs typeface="+mn-cs"/>
                      </a:endParaRPr>
                    </a:p>
                    <a:p>
                      <a:pPr marL="231775" indent="-231775">
                        <a:buFont typeface="Arial" pitchFamily="34" charset="0"/>
                        <a:buChar char="•"/>
                      </a:pPr>
                      <a:r>
                        <a:rPr lang="en-US" sz="1800" kern="1200" baseline="0" dirty="0" err="1" smtClean="0">
                          <a:solidFill>
                            <a:schemeClr val="dk1"/>
                          </a:solidFill>
                          <a:latin typeface="+mn-lt"/>
                          <a:ea typeface="+mn-ea"/>
                          <a:cs typeface="+mn-cs"/>
                        </a:rPr>
                        <a:t>Hệ</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thống</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phải</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tuân</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theo</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các</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tiêu</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chuẩn</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của</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ngành</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bảo</a:t>
                      </a:r>
                      <a:r>
                        <a:rPr lang="en-US" sz="1800" kern="1200" baseline="0" dirty="0" smtClean="0">
                          <a:solidFill>
                            <a:schemeClr val="dk1"/>
                          </a:solidFill>
                          <a:latin typeface="+mn-lt"/>
                          <a:ea typeface="+mn-ea"/>
                          <a:cs typeface="+mn-cs"/>
                        </a:rPr>
                        <a:t> </a:t>
                      </a:r>
                      <a:r>
                        <a:rPr lang="en-US" sz="1800" kern="1200" baseline="0" dirty="0" err="1" smtClean="0">
                          <a:solidFill>
                            <a:schemeClr val="dk1"/>
                          </a:solidFill>
                          <a:latin typeface="+mn-lt"/>
                          <a:ea typeface="+mn-ea"/>
                          <a:cs typeface="+mn-cs"/>
                        </a:rPr>
                        <a:t>hiểm</a:t>
                      </a:r>
                      <a:r>
                        <a:rPr lang="en-US" sz="1800" kern="1200" baseline="0" dirty="0" smtClean="0">
                          <a:solidFill>
                            <a:schemeClr val="dk1"/>
                          </a:solidFill>
                          <a:latin typeface="+mn-lt"/>
                          <a:ea typeface="+mn-ea"/>
                          <a:cs typeface="+mn-cs"/>
                        </a:rPr>
                        <a:t>.</a:t>
                      </a:r>
                      <a:endParaRPr lang="en-US" dirty="0"/>
                    </a:p>
                  </a:txBody>
                  <a:tcPr marL="119144" marR="119144"/>
                </a:tc>
              </a:tr>
            </a:tbl>
          </a:graphicData>
        </a:graphic>
      </p:graphicFrame>
    </p:spTree>
    <p:extLst>
      <p:ext uri="{BB962C8B-B14F-4D97-AF65-F5344CB8AC3E}">
        <p14:creationId xmlns:p14="http://schemas.microsoft.com/office/powerpoint/2010/main" val="22425140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Shape 1254"/>
          <p:cNvSpPr>
            <a:spLocks noGrp="1"/>
          </p:cNvSpPr>
          <p:nvPr>
            <p:ph type="sldNum" sz="quarter" idx="2"/>
          </p:nvPr>
        </p:nvSpPr>
        <p:spPr>
          <a:xfrm>
            <a:off x="11359632" y="6548438"/>
            <a:ext cx="633401" cy="332542"/>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60</a:t>
            </a:fld>
            <a:endParaRPr sz="1800">
              <a:solidFill>
                <a:srgbClr val="CC0000"/>
              </a:solidFill>
            </a:endParaRPr>
          </a:p>
        </p:txBody>
      </p:sp>
      <p:sp>
        <p:nvSpPr>
          <p:cNvPr id="1255" name="Shape 1255"/>
          <p:cNvSpPr>
            <a:spLocks noGrp="1"/>
          </p:cNvSpPr>
          <p:nvPr>
            <p:ph type="title"/>
          </p:nvPr>
        </p:nvSpPr>
        <p:spPr>
          <a:prstGeom prst="rect">
            <a:avLst/>
          </a:prstGeom>
        </p:spPr>
        <p:txBody>
          <a:bodyPr/>
          <a:lstStyle/>
          <a:p>
            <a:pPr lvl="0">
              <a:defRPr sz="1800" b="0"/>
            </a:pPr>
            <a:r>
              <a:rPr lang="en-US" sz="2700" b="1" dirty="0" err="1"/>
              <a:t>Mối</a:t>
            </a:r>
            <a:r>
              <a:rPr lang="en-US" sz="2700" b="1" dirty="0"/>
              <a:t> </a:t>
            </a:r>
            <a:r>
              <a:rPr lang="en-US" sz="2700" b="1" dirty="0" err="1"/>
              <a:t>quan</a:t>
            </a:r>
            <a:r>
              <a:rPr lang="en-US" sz="2700" b="1" dirty="0"/>
              <a:t> </a:t>
            </a:r>
            <a:r>
              <a:rPr lang="en-US" sz="2700" b="1" dirty="0" err="1"/>
              <a:t>hệ</a:t>
            </a:r>
            <a:r>
              <a:rPr lang="en-US" sz="2700" b="1" dirty="0"/>
              <a:t> </a:t>
            </a:r>
            <a:r>
              <a:rPr lang="en-US" sz="2700" b="1" dirty="0" err="1"/>
              <a:t>giữa</a:t>
            </a:r>
            <a:r>
              <a:rPr lang="en-US" sz="2700" b="1" dirty="0"/>
              <a:t> </a:t>
            </a:r>
            <a:r>
              <a:rPr lang="en-US" sz="2700" b="1" dirty="0" err="1"/>
              <a:t>các</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256" name="Shape 1256"/>
          <p:cNvSpPr>
            <a:spLocks noGrp="1"/>
          </p:cNvSpPr>
          <p:nvPr>
            <p:ph type="body" idx="1"/>
          </p:nvPr>
        </p:nvSpPr>
        <p:spPr>
          <a:xfrm>
            <a:off x="476791" y="1181257"/>
            <a:ext cx="10789257" cy="4729826"/>
          </a:xfrm>
          <a:prstGeom prst="rect">
            <a:avLst/>
          </a:prstGeom>
        </p:spPr>
        <p:txBody>
          <a:bodyPr>
            <a:normAutofit/>
          </a:bodyPr>
          <a:lstStyle/>
          <a:p>
            <a:pPr lvl="1">
              <a:defRPr sz="1800"/>
            </a:pPr>
            <a:r>
              <a:rPr lang="vi-VN" dirty="0"/>
              <a:t>Ví dụ về mối quan hệ "bao gồm"</a:t>
            </a:r>
          </a:p>
          <a:p>
            <a:pPr lvl="2">
              <a:defRPr sz="1800"/>
            </a:pPr>
            <a:r>
              <a:rPr lang="vi-VN" sz="1800" dirty="0"/>
              <a:t>Giả sử chúng ta có hai trường hợp sử dụng "mua sản phẩm" và "mua sản phẩm bằng thanh toán bằng thẻ tín dụng"</a:t>
            </a:r>
          </a:p>
          <a:p>
            <a:pPr lvl="3">
              <a:defRPr sz="1800"/>
            </a:pPr>
            <a:r>
              <a:rPr lang="vi-VN" sz="1600" dirty="0"/>
              <a:t>Cả hai trường hợp sử dụng đều có cùng một chuỗi các hành động của sản phẩm mã hóa có thể được mô tả bằng trường hợp sử dụng “sản phẩm mã hóa”</a:t>
            </a:r>
            <a:endParaRPr sz="1600" dirty="0"/>
          </a:p>
        </p:txBody>
      </p:sp>
      <p:graphicFrame>
        <p:nvGraphicFramePr>
          <p:cNvPr id="1257" name="Table 1257"/>
          <p:cNvGraphicFramePr/>
          <p:nvPr>
            <p:extLst>
              <p:ext uri="{D42A27DB-BD31-4B8C-83A1-F6EECF244321}">
                <p14:modId xmlns:p14="http://schemas.microsoft.com/office/powerpoint/2010/main" val="2573014063"/>
              </p:ext>
            </p:extLst>
          </p:nvPr>
        </p:nvGraphicFramePr>
        <p:xfrm>
          <a:off x="584199" y="2871788"/>
          <a:ext cx="10845800" cy="3482607"/>
        </p:xfrm>
        <a:graphic>
          <a:graphicData uri="http://schemas.openxmlformats.org/drawingml/2006/table">
            <a:tbl>
              <a:tblPr/>
              <a:tblGrid>
                <a:gridCol w="5422900">
                  <a:extLst>
                    <a:ext uri="{9D8B030D-6E8A-4147-A177-3AD203B41FA5}">
                      <a16:colId xmlns="" xmlns:a16="http://schemas.microsoft.com/office/drawing/2014/main" val="20000"/>
                    </a:ext>
                  </a:extLst>
                </a:gridCol>
                <a:gridCol w="5422900">
                  <a:extLst>
                    <a:ext uri="{9D8B030D-6E8A-4147-A177-3AD203B41FA5}">
                      <a16:colId xmlns="" xmlns:a16="http://schemas.microsoft.com/office/drawing/2014/main" val="20001"/>
                    </a:ext>
                  </a:extLst>
                </a:gridCol>
              </a:tblGrid>
              <a:tr h="352979">
                <a:tc>
                  <a:txBody>
                    <a:bodyPr/>
                    <a:lstStyle/>
                    <a:p>
                      <a:pPr marL="40639" marR="40639" lvl="0" algn="ctr">
                        <a:spcBef>
                          <a:spcPts val="600"/>
                        </a:spcBef>
                        <a:tabLst>
                          <a:tab pos="914400" algn="l"/>
                        </a:tabLst>
                        <a:defRPr sz="1800"/>
                      </a:pPr>
                      <a:r>
                        <a:rPr lang="vi-VN" sz="1800" b="1" smtClean="0">
                          <a:uFill>
                            <a:solidFill/>
                          </a:uFill>
                          <a:sym typeface="Candara"/>
                        </a:rPr>
                        <a:t>Hành động của diễn viên</a:t>
                      </a:r>
                      <a:endParaRPr sz="1800" b="1"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40639" marR="40639" lvl="0" algn="ctr">
                        <a:spcBef>
                          <a:spcPts val="600"/>
                        </a:spcBef>
                        <a:tabLst>
                          <a:tab pos="914400" algn="l"/>
                        </a:tabLst>
                        <a:defRPr sz="1800"/>
                      </a:pPr>
                      <a:r>
                        <a:rPr lang="vi-VN" sz="1800" b="1" smtClean="0">
                          <a:uFill>
                            <a:solidFill/>
                          </a:uFill>
                          <a:sym typeface="Candara"/>
                        </a:rPr>
                        <a:t>Hành động của hệ thống</a:t>
                      </a:r>
                      <a:endParaRPr sz="1800" b="1"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0"/>
                  </a:ext>
                </a:extLst>
              </a:tr>
              <a:tr h="508992">
                <a:tc>
                  <a:txBody>
                    <a:bodyPr/>
                    <a:lstStyle/>
                    <a:p>
                      <a:pPr marL="269240" marR="40639" lvl="0" indent="-228600" algn="l">
                        <a:spcBef>
                          <a:spcPts val="600"/>
                        </a:spcBef>
                        <a:buClr>
                          <a:srgbClr val="C82506"/>
                        </a:buClr>
                        <a:buSzPct val="100000"/>
                        <a:buChar char="•"/>
                        <a:tabLst>
                          <a:tab pos="914400" algn="l"/>
                        </a:tabLst>
                        <a:defRPr sz="1800"/>
                      </a:pPr>
                      <a:r>
                        <a:rPr lang="vi-VN" sz="1800" dirty="0" smtClean="0">
                          <a:uFill>
                            <a:solidFill/>
                          </a:uFill>
                          <a:sym typeface="Candara"/>
                        </a:rPr>
                        <a:t>Khách hàng đến quầy thu ngân với các sản phẩm cần mua</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39" marR="40639" lvl="0" algn="l">
                        <a:spcBef>
                          <a:spcPts val="600"/>
                        </a:spcBef>
                        <a:tabLst>
                          <a:tab pos="914400" algn="l"/>
                        </a:tabLst>
                        <a:defRPr sz="2000">
                          <a:uFill>
                            <a:solidFill/>
                          </a:uFill>
                          <a:sym typeface="Candara"/>
                        </a:defRPr>
                      </a:pPr>
                      <a:endParaRPr sz="180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1064841">
                <a:tc>
                  <a:txBody>
                    <a:bodyPr/>
                    <a:lstStyle/>
                    <a:p>
                      <a:pPr marL="269240" marR="40639" lvl="0" indent="-228600" algn="l">
                        <a:spcBef>
                          <a:spcPts val="600"/>
                        </a:spcBef>
                        <a:buClr>
                          <a:srgbClr val="C82506"/>
                        </a:buClr>
                        <a:buSzPct val="100000"/>
                        <a:buChar char="•"/>
                        <a:tabLst>
                          <a:tab pos="914400" algn="l"/>
                        </a:tabLst>
                        <a:defRPr sz="1800"/>
                      </a:pPr>
                      <a:r>
                        <a:rPr lang="vi-VN" sz="1800" dirty="0" smtClean="0">
                          <a:uFill>
                            <a:solidFill/>
                          </a:uFill>
                          <a:sym typeface="Candara"/>
                        </a:rPr>
                        <a:t>Thu ngân mã hóa mã định danh của từng sản phẩm</a:t>
                      </a:r>
                    </a:p>
                    <a:p>
                      <a:pPr marL="269240" marR="40639" lvl="0" indent="-228600" algn="l">
                        <a:spcBef>
                          <a:spcPts val="600"/>
                        </a:spcBef>
                        <a:buClr>
                          <a:srgbClr val="C82506"/>
                        </a:buClr>
                        <a:buSzPct val="100000"/>
                        <a:buChar char="•"/>
                        <a:tabLst>
                          <a:tab pos="914400" algn="l"/>
                        </a:tabLst>
                        <a:defRPr sz="1800"/>
                      </a:pPr>
                      <a:r>
                        <a:rPr lang="vi-VN" sz="1800" dirty="0" smtClean="0">
                          <a:uFill>
                            <a:solidFill/>
                          </a:uFill>
                          <a:sym typeface="Candara"/>
                        </a:rPr>
                        <a:t>Nếu một sản phẩm có nhiều mặt hàng, nhân viên thu ngân nhập số lượng mặt hàng</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69240" marR="40639" lvl="0" indent="-228600" algn="l">
                        <a:spcBef>
                          <a:spcPts val="600"/>
                        </a:spcBef>
                        <a:buClr>
                          <a:srgbClr val="C82506"/>
                        </a:buClr>
                        <a:buSzPct val="100000"/>
                        <a:buChar char="•"/>
                        <a:tabLst>
                          <a:tab pos="914400" algn="l"/>
                        </a:tabLst>
                        <a:defRPr sz="1800"/>
                      </a:pPr>
                      <a:r>
                        <a:rPr lang="vi-VN" sz="1800" dirty="0" smtClean="0">
                          <a:uFill>
                            <a:solidFill/>
                          </a:uFill>
                          <a:sym typeface="Candara"/>
                        </a:rPr>
                        <a:t>Bàn thu ngân hiển thị mô tả và giá của sản phẩm</a:t>
                      </a:r>
                    </a:p>
                    <a:p>
                      <a:pPr marL="269240" marR="40639" lvl="0" indent="-228600" algn="l">
                        <a:spcBef>
                          <a:spcPts val="600"/>
                        </a:spcBef>
                        <a:buClr>
                          <a:srgbClr val="C82506"/>
                        </a:buClr>
                        <a:buSzPct val="100000"/>
                        <a:buChar char="•"/>
                        <a:tabLst>
                          <a:tab pos="914400" algn="l"/>
                        </a:tabLst>
                        <a:defRPr sz="1800"/>
                      </a:pPr>
                      <a:r>
                        <a:rPr lang="vi-VN" sz="1800" dirty="0" smtClean="0">
                          <a:uFill>
                            <a:solidFill/>
                          </a:uFill>
                          <a:sym typeface="Candara"/>
                        </a:rPr>
                        <a:t>Số này được hiển thị</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562189">
                <a:tc>
                  <a:txBody>
                    <a:bodyPr/>
                    <a:lstStyle/>
                    <a:p>
                      <a:pPr marL="269240" marR="40639" lvl="0" indent="-228600" algn="l">
                        <a:spcBef>
                          <a:spcPts val="600"/>
                        </a:spcBef>
                        <a:buClr>
                          <a:srgbClr val="C82506"/>
                        </a:buClr>
                        <a:buSzPct val="100000"/>
                        <a:buChar char="•"/>
                        <a:tabLst>
                          <a:tab pos="914400" algn="l"/>
                        </a:tabLst>
                        <a:defRPr sz="1800"/>
                      </a:pPr>
                      <a:r>
                        <a:rPr lang="en-US" sz="1800" dirty="0" err="1" smtClean="0">
                          <a:uFill>
                            <a:solidFill/>
                          </a:uFill>
                          <a:sym typeface="Candara"/>
                        </a:rPr>
                        <a:t>Sau</a:t>
                      </a:r>
                      <a:r>
                        <a:rPr lang="en-US" sz="1800" dirty="0" smtClean="0">
                          <a:uFill>
                            <a:solidFill/>
                          </a:uFill>
                          <a:sym typeface="Candara"/>
                        </a:rPr>
                        <a:t> </a:t>
                      </a:r>
                      <a:r>
                        <a:rPr lang="en-US" sz="1800" dirty="0" err="1" smtClean="0">
                          <a:uFill>
                            <a:solidFill/>
                          </a:uFill>
                          <a:sym typeface="Candara"/>
                        </a:rPr>
                        <a:t>khi</a:t>
                      </a:r>
                      <a:r>
                        <a:rPr lang="en-US" sz="1800" dirty="0" smtClean="0">
                          <a:uFill>
                            <a:solidFill/>
                          </a:uFill>
                          <a:sym typeface="Candara"/>
                        </a:rPr>
                        <a:t> </a:t>
                      </a:r>
                      <a:r>
                        <a:rPr lang="en-US" sz="1800" dirty="0" err="1" smtClean="0">
                          <a:uFill>
                            <a:solidFill/>
                          </a:uFill>
                          <a:sym typeface="Candara"/>
                        </a:rPr>
                        <a:t>mã</a:t>
                      </a:r>
                      <a:r>
                        <a:rPr lang="en-US" sz="1800" dirty="0" smtClean="0">
                          <a:uFill>
                            <a:solidFill/>
                          </a:uFill>
                          <a:sym typeface="Candara"/>
                        </a:rPr>
                        <a:t> </a:t>
                      </a:r>
                      <a:r>
                        <a:rPr lang="en-US" sz="1800" dirty="0" err="1" smtClean="0">
                          <a:uFill>
                            <a:solidFill/>
                          </a:uFill>
                          <a:sym typeface="Candara"/>
                        </a:rPr>
                        <a:t>hóa</a:t>
                      </a:r>
                      <a:r>
                        <a:rPr lang="en-US" sz="1800" dirty="0" smtClean="0">
                          <a:uFill>
                            <a:solidFill/>
                          </a:uFill>
                          <a:sym typeface="Candara"/>
                        </a:rPr>
                        <a:t> </a:t>
                      </a:r>
                      <a:r>
                        <a:rPr lang="en-US" sz="1800" dirty="0" err="1" smtClean="0">
                          <a:uFill>
                            <a:solidFill/>
                          </a:uFill>
                          <a:sym typeface="Candara"/>
                        </a:rPr>
                        <a:t>tất</a:t>
                      </a:r>
                      <a:r>
                        <a:rPr lang="en-US" sz="1800" dirty="0" smtClean="0">
                          <a:uFill>
                            <a:solidFill/>
                          </a:uFill>
                          <a:sym typeface="Candara"/>
                        </a:rPr>
                        <a:t> </a:t>
                      </a:r>
                      <a:r>
                        <a:rPr lang="en-US" sz="1800" dirty="0" err="1" smtClean="0">
                          <a:uFill>
                            <a:solidFill/>
                          </a:uFill>
                          <a:sym typeface="Candara"/>
                        </a:rPr>
                        <a:t>cả</a:t>
                      </a:r>
                      <a:r>
                        <a:rPr lang="en-US" sz="1800" dirty="0" smtClean="0">
                          <a:uFill>
                            <a:solidFill/>
                          </a:uFill>
                          <a:sym typeface="Candara"/>
                        </a:rPr>
                        <a:t> </a:t>
                      </a:r>
                      <a:r>
                        <a:rPr lang="en-US" sz="1800" dirty="0" err="1" smtClean="0">
                          <a:uFill>
                            <a:solidFill/>
                          </a:uFill>
                          <a:sym typeface="Candara"/>
                        </a:rPr>
                        <a:t>các</a:t>
                      </a:r>
                      <a:r>
                        <a:rPr lang="en-US" sz="1800" dirty="0" smtClean="0">
                          <a:uFill>
                            <a:solidFill/>
                          </a:uFill>
                          <a:sym typeface="Candara"/>
                        </a:rPr>
                        <a:t> </a:t>
                      </a:r>
                      <a:r>
                        <a:rPr lang="en-US" sz="1800" dirty="0" err="1" smtClean="0">
                          <a:uFill>
                            <a:solidFill/>
                          </a:uFill>
                          <a:sym typeface="Candara"/>
                        </a:rPr>
                        <a:t>sản</a:t>
                      </a:r>
                      <a:r>
                        <a:rPr lang="en-US" sz="1800" dirty="0" smtClean="0">
                          <a:uFill>
                            <a:solidFill/>
                          </a:uFill>
                          <a:sym typeface="Candara"/>
                        </a:rPr>
                        <a:t> </a:t>
                      </a:r>
                      <a:r>
                        <a:rPr lang="en-US" sz="1800" dirty="0" err="1" smtClean="0">
                          <a:uFill>
                            <a:solidFill/>
                          </a:uFill>
                          <a:sym typeface="Candara"/>
                        </a:rPr>
                        <a:t>phẩm</a:t>
                      </a:r>
                      <a:r>
                        <a:rPr lang="en-US" sz="1800" dirty="0" smtClean="0">
                          <a:uFill>
                            <a:solidFill/>
                          </a:uFill>
                          <a:sym typeface="Candara"/>
                        </a:rPr>
                        <a:t>, </a:t>
                      </a:r>
                      <a:r>
                        <a:rPr lang="en-US" sz="1800" dirty="0" err="1" smtClean="0">
                          <a:uFill>
                            <a:solidFill/>
                          </a:uFill>
                          <a:sym typeface="Candara"/>
                        </a:rPr>
                        <a:t>nhân</a:t>
                      </a:r>
                      <a:r>
                        <a:rPr lang="en-US" sz="1800" dirty="0" smtClean="0">
                          <a:uFill>
                            <a:solidFill/>
                          </a:uFill>
                          <a:sym typeface="Candara"/>
                        </a:rPr>
                        <a:t> </a:t>
                      </a:r>
                      <a:r>
                        <a:rPr lang="en-US" sz="1800" dirty="0" err="1" smtClean="0">
                          <a:uFill>
                            <a:solidFill/>
                          </a:uFill>
                          <a:sym typeface="Candara"/>
                        </a:rPr>
                        <a:t>viên</a:t>
                      </a:r>
                      <a:r>
                        <a:rPr lang="en-US" sz="1800" dirty="0" smtClean="0">
                          <a:uFill>
                            <a:solidFill/>
                          </a:uFill>
                          <a:sym typeface="Candara"/>
                        </a:rPr>
                        <a:t> </a:t>
                      </a:r>
                      <a:r>
                        <a:rPr lang="en-US" sz="1800" dirty="0" err="1" smtClean="0">
                          <a:uFill>
                            <a:solidFill/>
                          </a:uFill>
                          <a:sym typeface="Candara"/>
                        </a:rPr>
                        <a:t>thu</a:t>
                      </a:r>
                      <a:r>
                        <a:rPr lang="en-US" sz="1800" dirty="0" smtClean="0">
                          <a:uFill>
                            <a:solidFill/>
                          </a:uFill>
                          <a:sym typeface="Candara"/>
                        </a:rPr>
                        <a:t> </a:t>
                      </a:r>
                      <a:r>
                        <a:rPr lang="en-US" sz="1800" dirty="0" err="1" smtClean="0">
                          <a:uFill>
                            <a:solidFill/>
                          </a:uFill>
                          <a:sym typeface="Candara"/>
                        </a:rPr>
                        <a:t>ngân</a:t>
                      </a:r>
                      <a:r>
                        <a:rPr lang="en-US" sz="1800" dirty="0" smtClean="0">
                          <a:uFill>
                            <a:solidFill/>
                          </a:uFill>
                          <a:sym typeface="Candara"/>
                        </a:rPr>
                        <a:t> </a:t>
                      </a:r>
                      <a:r>
                        <a:rPr lang="en-US" sz="1800" dirty="0" err="1" smtClean="0">
                          <a:uFill>
                            <a:solidFill/>
                          </a:uFill>
                          <a:sym typeface="Candara"/>
                        </a:rPr>
                        <a:t>báo</a:t>
                      </a:r>
                      <a:r>
                        <a:rPr lang="en-US" sz="1800" dirty="0" smtClean="0">
                          <a:uFill>
                            <a:solidFill/>
                          </a:uFill>
                          <a:sym typeface="Candara"/>
                        </a:rPr>
                        <a:t> </a:t>
                      </a:r>
                      <a:r>
                        <a:rPr lang="en-US" sz="1800" dirty="0" err="1" smtClean="0">
                          <a:uFill>
                            <a:solidFill/>
                          </a:uFill>
                          <a:sym typeface="Candara"/>
                        </a:rPr>
                        <a:t>hiệu</a:t>
                      </a:r>
                      <a:r>
                        <a:rPr lang="en-US" sz="1800" dirty="0" smtClean="0">
                          <a:uFill>
                            <a:solidFill/>
                          </a:uFill>
                          <a:sym typeface="Candara"/>
                        </a:rPr>
                        <a:t> </a:t>
                      </a:r>
                      <a:r>
                        <a:rPr lang="en-US" sz="1800" dirty="0" err="1" smtClean="0">
                          <a:uFill>
                            <a:solidFill/>
                          </a:uFill>
                          <a:sym typeface="Candara"/>
                        </a:rPr>
                        <a:t>kết</a:t>
                      </a:r>
                      <a:r>
                        <a:rPr lang="en-US" sz="1800" dirty="0" smtClean="0">
                          <a:uFill>
                            <a:solidFill/>
                          </a:uFill>
                          <a:sym typeface="Candara"/>
                        </a:rPr>
                        <a:t> </a:t>
                      </a:r>
                      <a:r>
                        <a:rPr lang="en-US" sz="1800" dirty="0" err="1" smtClean="0">
                          <a:uFill>
                            <a:solidFill/>
                          </a:uFill>
                          <a:sym typeface="Candara"/>
                        </a:rPr>
                        <a:t>thúc</a:t>
                      </a:r>
                      <a:r>
                        <a:rPr lang="en-US" sz="1800" dirty="0" smtClean="0">
                          <a:uFill>
                            <a:solidFill/>
                          </a:uFill>
                          <a:sym typeface="Candara"/>
                        </a:rPr>
                        <a:t> </a:t>
                      </a:r>
                      <a:r>
                        <a:rPr lang="en-US" sz="1800" dirty="0" err="1" smtClean="0">
                          <a:uFill>
                            <a:solidFill/>
                          </a:uFill>
                          <a:sym typeface="Candara"/>
                        </a:rPr>
                        <a:t>mua</a:t>
                      </a:r>
                      <a:r>
                        <a:rPr lang="en-US" sz="1800" dirty="0" smtClean="0">
                          <a:uFill>
                            <a:solidFill/>
                          </a:uFill>
                          <a:sym typeface="Candara"/>
                        </a:rPr>
                        <a:t> </a:t>
                      </a:r>
                      <a:r>
                        <a:rPr lang="en-US" sz="1800" dirty="0" err="1" smtClean="0">
                          <a:uFill>
                            <a:solidFill/>
                          </a:uFill>
                          <a:sym typeface="Candara"/>
                        </a:rPr>
                        <a:t>hàng</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69240" marR="40639" lvl="0" indent="-228600" algn="l">
                        <a:spcBef>
                          <a:spcPts val="600"/>
                        </a:spcBef>
                        <a:buClr>
                          <a:srgbClr val="C82506"/>
                        </a:buClr>
                        <a:buSzPct val="100000"/>
                        <a:buChar char="•"/>
                        <a:tabLst>
                          <a:tab pos="914400" algn="l"/>
                        </a:tabLst>
                        <a:defRPr sz="1800"/>
                      </a:pPr>
                      <a:r>
                        <a:rPr lang="en-US" sz="1800" dirty="0" err="1" smtClean="0">
                          <a:uFill>
                            <a:solidFill/>
                          </a:uFill>
                          <a:sym typeface="Candara"/>
                        </a:rPr>
                        <a:t>Bàn</a:t>
                      </a:r>
                      <a:r>
                        <a:rPr lang="en-US" sz="1800" dirty="0" smtClean="0">
                          <a:uFill>
                            <a:solidFill/>
                          </a:uFill>
                          <a:sym typeface="Candara"/>
                        </a:rPr>
                        <a:t> </a:t>
                      </a:r>
                      <a:r>
                        <a:rPr lang="en-US" sz="1800" dirty="0" err="1" smtClean="0">
                          <a:uFill>
                            <a:solidFill/>
                          </a:uFill>
                          <a:sym typeface="Candara"/>
                        </a:rPr>
                        <a:t>thu</a:t>
                      </a:r>
                      <a:r>
                        <a:rPr lang="en-US" sz="1800" dirty="0" smtClean="0">
                          <a:uFill>
                            <a:solidFill/>
                          </a:uFill>
                          <a:sym typeface="Candara"/>
                        </a:rPr>
                        <a:t> </a:t>
                      </a:r>
                      <a:r>
                        <a:rPr lang="en-US" sz="1800" dirty="0" err="1" smtClean="0">
                          <a:uFill>
                            <a:solidFill/>
                          </a:uFill>
                          <a:sym typeface="Candara"/>
                        </a:rPr>
                        <a:t>ngân</a:t>
                      </a:r>
                      <a:r>
                        <a:rPr lang="en-US" sz="1800" dirty="0" smtClean="0">
                          <a:uFill>
                            <a:solidFill/>
                          </a:uFill>
                          <a:sym typeface="Candara"/>
                        </a:rPr>
                        <a:t> </a:t>
                      </a:r>
                      <a:r>
                        <a:rPr lang="en-US" sz="1800" dirty="0" err="1" smtClean="0">
                          <a:uFill>
                            <a:solidFill/>
                          </a:uFill>
                          <a:sym typeface="Candara"/>
                        </a:rPr>
                        <a:t>hiển</a:t>
                      </a:r>
                      <a:r>
                        <a:rPr lang="en-US" sz="1800" dirty="0" smtClean="0">
                          <a:uFill>
                            <a:solidFill/>
                          </a:uFill>
                          <a:sym typeface="Candara"/>
                        </a:rPr>
                        <a:t> </a:t>
                      </a:r>
                      <a:r>
                        <a:rPr lang="en-US" sz="1800" dirty="0" err="1" smtClean="0">
                          <a:uFill>
                            <a:solidFill/>
                          </a:uFill>
                          <a:sym typeface="Candara"/>
                        </a:rPr>
                        <a:t>thị</a:t>
                      </a:r>
                      <a:r>
                        <a:rPr lang="en-US" sz="1800" dirty="0" smtClean="0">
                          <a:uFill>
                            <a:solidFill/>
                          </a:uFill>
                          <a:sym typeface="Candara"/>
                        </a:rPr>
                        <a:t> </a:t>
                      </a:r>
                      <a:r>
                        <a:rPr lang="en-US" sz="1800" dirty="0" err="1" smtClean="0">
                          <a:uFill>
                            <a:solidFill/>
                          </a:uFill>
                          <a:sym typeface="Candara"/>
                        </a:rPr>
                        <a:t>mô</a:t>
                      </a:r>
                      <a:r>
                        <a:rPr lang="en-US" sz="1800" dirty="0" smtClean="0">
                          <a:uFill>
                            <a:solidFill/>
                          </a:uFill>
                          <a:sym typeface="Candara"/>
                        </a:rPr>
                        <a:t> </a:t>
                      </a:r>
                      <a:r>
                        <a:rPr lang="en-US" sz="1800" dirty="0" err="1" smtClean="0">
                          <a:uFill>
                            <a:solidFill/>
                          </a:uFill>
                          <a:sym typeface="Candara"/>
                        </a:rPr>
                        <a:t>tả</a:t>
                      </a:r>
                      <a:r>
                        <a:rPr lang="en-US" sz="1800" dirty="0" smtClean="0">
                          <a:uFill>
                            <a:solidFill/>
                          </a:uFill>
                          <a:sym typeface="Candara"/>
                        </a:rPr>
                        <a:t> </a:t>
                      </a:r>
                      <a:r>
                        <a:rPr lang="en-US" sz="1800" dirty="0" err="1" smtClean="0">
                          <a:uFill>
                            <a:solidFill/>
                          </a:uFill>
                          <a:sym typeface="Candara"/>
                        </a:rPr>
                        <a:t>và</a:t>
                      </a:r>
                      <a:r>
                        <a:rPr lang="en-US" sz="1800" dirty="0" smtClean="0">
                          <a:uFill>
                            <a:solidFill/>
                          </a:uFill>
                          <a:sym typeface="Candara"/>
                        </a:rPr>
                        <a:t> </a:t>
                      </a:r>
                      <a:r>
                        <a:rPr lang="en-US" sz="1800" dirty="0" err="1" smtClean="0">
                          <a:uFill>
                            <a:solidFill/>
                          </a:uFill>
                          <a:sym typeface="Candara"/>
                        </a:rPr>
                        <a:t>giá</a:t>
                      </a:r>
                      <a:r>
                        <a:rPr lang="en-US" sz="1800" dirty="0" smtClean="0">
                          <a:uFill>
                            <a:solidFill/>
                          </a:uFill>
                          <a:sym typeface="Candara"/>
                        </a:rPr>
                        <a:t> </a:t>
                      </a:r>
                      <a:r>
                        <a:rPr lang="en-US" sz="1800" dirty="0" err="1" smtClean="0">
                          <a:uFill>
                            <a:solidFill/>
                          </a:uFill>
                          <a:sym typeface="Candara"/>
                        </a:rPr>
                        <a:t>của</a:t>
                      </a:r>
                      <a:r>
                        <a:rPr lang="en-US" sz="1800" dirty="0" smtClean="0">
                          <a:uFill>
                            <a:solidFill/>
                          </a:uFill>
                          <a:sym typeface="Candara"/>
                        </a:rPr>
                        <a:t> </a:t>
                      </a:r>
                      <a:r>
                        <a:rPr lang="en-US" sz="1800" dirty="0" err="1" smtClean="0">
                          <a:uFill>
                            <a:solidFill/>
                          </a:uFill>
                          <a:sym typeface="Candara"/>
                        </a:rPr>
                        <a:t>sản</a:t>
                      </a:r>
                      <a:r>
                        <a:rPr lang="en-US" sz="1800" dirty="0" smtClean="0">
                          <a:uFill>
                            <a:solidFill/>
                          </a:uFill>
                          <a:sym typeface="Candara"/>
                        </a:rPr>
                        <a:t> </a:t>
                      </a:r>
                      <a:r>
                        <a:rPr lang="en-US" sz="1800" dirty="0" err="1" smtClean="0">
                          <a:uFill>
                            <a:solidFill/>
                          </a:uFill>
                          <a:sym typeface="Candara"/>
                        </a:rPr>
                        <a:t>phẩm</a:t>
                      </a:r>
                      <a:endParaRPr lang="en-US" sz="1800" dirty="0" smtClean="0">
                        <a:uFill>
                          <a:solidFill/>
                        </a:uFill>
                        <a:sym typeface="Candara"/>
                      </a:endParaRPr>
                    </a:p>
                    <a:p>
                      <a:pPr marL="269240" marR="40639" lvl="0" indent="-228600" algn="l">
                        <a:spcBef>
                          <a:spcPts val="600"/>
                        </a:spcBef>
                        <a:buClr>
                          <a:srgbClr val="C82506"/>
                        </a:buClr>
                        <a:buSzPct val="100000"/>
                        <a:buChar char="•"/>
                        <a:tabLst>
                          <a:tab pos="914400" algn="l"/>
                        </a:tabLst>
                        <a:defRPr sz="1800"/>
                      </a:pPr>
                      <a:r>
                        <a:rPr lang="en-US" sz="1800" dirty="0" smtClean="0">
                          <a:uFill>
                            <a:solidFill/>
                          </a:uFill>
                          <a:sym typeface="Candara"/>
                        </a:rPr>
                        <a:t>This number is display</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568354">
                <a:tc>
                  <a:txBody>
                    <a:bodyPr/>
                    <a:lstStyle/>
                    <a:p>
                      <a:pPr marL="269240" marR="40639" lvl="0" indent="-228600" algn="l">
                        <a:spcBef>
                          <a:spcPts val="600"/>
                        </a:spcBef>
                        <a:buClr>
                          <a:srgbClr val="C82506"/>
                        </a:buClr>
                        <a:buSzPct val="100000"/>
                        <a:buChar char="•"/>
                        <a:tabLst>
                          <a:tab pos="914400" algn="l"/>
                        </a:tabLst>
                        <a:defRPr sz="1800"/>
                      </a:pPr>
                      <a:r>
                        <a:rPr lang="en-US" sz="1800" dirty="0" smtClean="0">
                          <a:uFill>
                            <a:solidFill/>
                          </a:uFill>
                          <a:sym typeface="Candara"/>
                        </a:rPr>
                        <a:t>Thu </a:t>
                      </a:r>
                      <a:r>
                        <a:rPr lang="en-US" sz="1800" dirty="0" err="1" smtClean="0">
                          <a:uFill>
                            <a:solidFill/>
                          </a:uFill>
                          <a:sym typeface="Candara"/>
                        </a:rPr>
                        <a:t>ngân</a:t>
                      </a:r>
                      <a:r>
                        <a:rPr lang="en-US" sz="1800" dirty="0" smtClean="0">
                          <a:uFill>
                            <a:solidFill/>
                          </a:uFill>
                          <a:sym typeface="Candara"/>
                        </a:rPr>
                        <a:t> </a:t>
                      </a:r>
                      <a:r>
                        <a:rPr lang="en-US" sz="1800" dirty="0" err="1" smtClean="0">
                          <a:uFill>
                            <a:solidFill/>
                          </a:uFill>
                          <a:sym typeface="Candara"/>
                        </a:rPr>
                        <a:t>thông</a:t>
                      </a:r>
                      <a:r>
                        <a:rPr lang="en-US" sz="1800" dirty="0" smtClean="0">
                          <a:uFill>
                            <a:solidFill/>
                          </a:uFill>
                          <a:sym typeface="Candara"/>
                        </a:rPr>
                        <a:t> </a:t>
                      </a:r>
                      <a:r>
                        <a:rPr lang="en-US" sz="1800" dirty="0" err="1" smtClean="0">
                          <a:uFill>
                            <a:solidFill/>
                          </a:uFill>
                          <a:sym typeface="Candara"/>
                        </a:rPr>
                        <a:t>báo</a:t>
                      </a:r>
                      <a:r>
                        <a:rPr lang="en-US" sz="1800" dirty="0" smtClean="0">
                          <a:uFill>
                            <a:solidFill/>
                          </a:uFill>
                          <a:sym typeface="Candara"/>
                        </a:rPr>
                        <a:t> </a:t>
                      </a:r>
                      <a:r>
                        <a:rPr lang="en-US" sz="1800" dirty="0" err="1" smtClean="0">
                          <a:uFill>
                            <a:solidFill/>
                          </a:uFill>
                          <a:sym typeface="Candara"/>
                        </a:rPr>
                        <a:t>tổng</a:t>
                      </a:r>
                      <a:r>
                        <a:rPr lang="en-US" sz="1800" dirty="0" smtClean="0">
                          <a:uFill>
                            <a:solidFill/>
                          </a:uFill>
                          <a:sym typeface="Candara"/>
                        </a:rPr>
                        <a:t> </a:t>
                      </a:r>
                      <a:r>
                        <a:rPr lang="en-US" sz="1800" dirty="0" err="1" smtClean="0">
                          <a:uFill>
                            <a:solidFill/>
                          </a:uFill>
                          <a:sym typeface="Candara"/>
                        </a:rPr>
                        <a:t>số</a:t>
                      </a:r>
                      <a:r>
                        <a:rPr lang="en-US" sz="1800" dirty="0" smtClean="0">
                          <a:uFill>
                            <a:solidFill/>
                          </a:uFill>
                          <a:sym typeface="Candara"/>
                        </a:rPr>
                        <a:t> </a:t>
                      </a:r>
                      <a:r>
                        <a:rPr lang="en-US" sz="1800" dirty="0" err="1" smtClean="0">
                          <a:uFill>
                            <a:solidFill/>
                          </a:uFill>
                          <a:sym typeface="Candara"/>
                        </a:rPr>
                        <a:t>tiền</a:t>
                      </a:r>
                      <a:r>
                        <a:rPr lang="en-US" sz="1800" dirty="0" smtClean="0">
                          <a:uFill>
                            <a:solidFill/>
                          </a:uFill>
                          <a:sym typeface="Candara"/>
                        </a:rPr>
                        <a:t> </a:t>
                      </a:r>
                      <a:r>
                        <a:rPr lang="en-US" sz="1800" dirty="0" err="1" smtClean="0">
                          <a:uFill>
                            <a:solidFill/>
                          </a:uFill>
                          <a:sym typeface="Candara"/>
                        </a:rPr>
                        <a:t>cho</a:t>
                      </a:r>
                      <a:r>
                        <a:rPr lang="en-US" sz="1800" dirty="0" smtClean="0">
                          <a:uFill>
                            <a:solidFill/>
                          </a:uFill>
                          <a:sym typeface="Candara"/>
                        </a:rPr>
                        <a:t> </a:t>
                      </a:r>
                      <a:r>
                        <a:rPr lang="en-US" sz="1800" dirty="0" err="1" smtClean="0">
                          <a:uFill>
                            <a:solidFill/>
                          </a:uFill>
                          <a:sym typeface="Candara"/>
                        </a:rPr>
                        <a:t>khách</a:t>
                      </a:r>
                      <a:r>
                        <a:rPr lang="en-US" sz="1800" dirty="0" smtClean="0">
                          <a:uFill>
                            <a:solidFill/>
                          </a:uFill>
                          <a:sym typeface="Candara"/>
                        </a:rPr>
                        <a:t> </a:t>
                      </a:r>
                      <a:r>
                        <a:rPr lang="en-US" sz="1800" dirty="0" err="1" smtClean="0">
                          <a:uFill>
                            <a:solidFill/>
                          </a:uFill>
                          <a:sym typeface="Candara"/>
                        </a:rPr>
                        <a:t>hàng</a:t>
                      </a:r>
                      <a:endParaRPr sz="1800" dirty="0">
                        <a:uFill>
                          <a:solidFill/>
                        </a:uFill>
                        <a:sym typeface="Candara"/>
                      </a:endParaRPr>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639" marR="40639" lvl="0" algn="l">
                        <a:spcBef>
                          <a:spcPts val="600"/>
                        </a:spcBef>
                        <a:tabLst>
                          <a:tab pos="914400" algn="l"/>
                        </a:tabLst>
                        <a:defRPr sz="2000">
                          <a:uFill>
                            <a:solidFill/>
                          </a:uFill>
                          <a:sym typeface="Candara"/>
                        </a:defRPr>
                      </a:pPr>
                      <a:endParaRPr sz="1800" dirty="0"/>
                    </a:p>
                  </a:txBody>
                  <a:tcPr marL="47625" marR="47625" marT="35719" marB="3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1258" name="Shape 1258"/>
          <p:cNvSpPr/>
          <p:nvPr/>
        </p:nvSpPr>
        <p:spPr>
          <a:xfrm>
            <a:off x="3981826" y="6107906"/>
            <a:ext cx="3862545" cy="393647"/>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p>
            <a:pPr marL="0" lvl="3">
              <a:spcBef>
                <a:spcPts val="502"/>
              </a:spcBef>
              <a:buClr>
                <a:srgbClr val="CC0000"/>
              </a:buClr>
              <a:buFont typeface="Wingdings"/>
              <a:defRPr sz="1800">
                <a:uFillTx/>
              </a:defRPr>
            </a:pPr>
            <a:r>
              <a:rPr lang="vi-VN" sz="2000" dirty="0">
                <a:latin typeface="Verdana"/>
                <a:ea typeface="Verdana"/>
                <a:cs typeface="Verdana"/>
                <a:sym typeface="Verdana"/>
              </a:rPr>
              <a:t>hành động mã hóa sản phẩm</a:t>
            </a:r>
            <a:endParaRPr sz="2000" dirty="0">
              <a:latin typeface="Verdana"/>
              <a:ea typeface="Verdana"/>
              <a:cs typeface="Verdana"/>
              <a:sym typeface="Verdana"/>
            </a:endParaRPr>
          </a:p>
        </p:txBody>
      </p:sp>
    </p:spTree>
    <p:extLst>
      <p:ext uri="{BB962C8B-B14F-4D97-AF65-F5344CB8AC3E}">
        <p14:creationId xmlns:p14="http://schemas.microsoft.com/office/powerpoint/2010/main" val="303904076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p:cNvSpPr>
          <p:nvPr>
            <p:ph type="sldNum" sz="quarter" idx="2"/>
          </p:nvPr>
        </p:nvSpPr>
        <p:spPr>
          <a:xfrm>
            <a:off x="11359632" y="6548438"/>
            <a:ext cx="633401" cy="332542"/>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61</a:t>
            </a:fld>
            <a:endParaRPr sz="1800">
              <a:solidFill>
                <a:srgbClr val="CC0000"/>
              </a:solidFill>
            </a:endParaRPr>
          </a:p>
        </p:txBody>
      </p:sp>
      <p:sp>
        <p:nvSpPr>
          <p:cNvPr id="1261" name="Shape 1261"/>
          <p:cNvSpPr>
            <a:spLocks noGrp="1"/>
          </p:cNvSpPr>
          <p:nvPr>
            <p:ph type="title"/>
          </p:nvPr>
        </p:nvSpPr>
        <p:spPr>
          <a:prstGeom prst="rect">
            <a:avLst/>
          </a:prstGeom>
        </p:spPr>
        <p:txBody>
          <a:bodyPr/>
          <a:lstStyle/>
          <a:p>
            <a:pPr lvl="0">
              <a:defRPr sz="1800" b="0"/>
            </a:pPr>
            <a:r>
              <a:rPr lang="en-US" sz="2700" b="1" dirty="0" err="1"/>
              <a:t>Mối</a:t>
            </a:r>
            <a:r>
              <a:rPr lang="en-US" sz="2700" b="1" dirty="0"/>
              <a:t> </a:t>
            </a:r>
            <a:r>
              <a:rPr lang="en-US" sz="2700" b="1" dirty="0" err="1"/>
              <a:t>quan</a:t>
            </a:r>
            <a:r>
              <a:rPr lang="en-US" sz="2700" b="1" dirty="0"/>
              <a:t> </a:t>
            </a:r>
            <a:r>
              <a:rPr lang="en-US" sz="2700" b="1" dirty="0" err="1"/>
              <a:t>hệ</a:t>
            </a:r>
            <a:r>
              <a:rPr lang="en-US" sz="2700" b="1" dirty="0"/>
              <a:t> </a:t>
            </a:r>
            <a:r>
              <a:rPr lang="en-US" sz="2700" b="1" dirty="0" err="1"/>
              <a:t>giữa</a:t>
            </a:r>
            <a:r>
              <a:rPr lang="en-US" sz="2700" b="1" dirty="0"/>
              <a:t> </a:t>
            </a:r>
            <a:r>
              <a:rPr lang="en-US" sz="2700" b="1" dirty="0" err="1"/>
              <a:t>các</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262" name="Shape 1262"/>
          <p:cNvSpPr>
            <a:spLocks noGrp="1"/>
          </p:cNvSpPr>
          <p:nvPr>
            <p:ph type="body" idx="1"/>
          </p:nvPr>
        </p:nvSpPr>
        <p:spPr>
          <a:prstGeom prst="rect">
            <a:avLst/>
          </a:prstGeom>
        </p:spPr>
        <p:txBody>
          <a:bodyPr/>
          <a:lstStyle/>
          <a:p>
            <a:pPr lvl="0">
              <a:defRPr sz="1800"/>
            </a:pPr>
            <a:r>
              <a:rPr lang="vi-VN" sz="2000" dirty="0"/>
              <a:t>Mối quan hệ "bao gồm"</a:t>
            </a:r>
          </a:p>
          <a:p>
            <a:pPr lvl="1">
              <a:defRPr sz="1800"/>
            </a:pPr>
            <a:r>
              <a:rPr lang="vi-VN" dirty="0"/>
              <a:t>Ví dụ (tiếp theo)</a:t>
            </a:r>
          </a:p>
          <a:p>
            <a:pPr lvl="2">
              <a:defRPr sz="1800"/>
            </a:pPr>
            <a:r>
              <a:rPr lang="vi-VN" sz="1800" dirty="0"/>
              <a:t>Ca sử dụng "mã hóa sản phẩm"</a:t>
            </a:r>
          </a:p>
          <a:p>
            <a:pPr lvl="3">
              <a:defRPr sz="1800"/>
            </a:pPr>
            <a:r>
              <a:rPr lang="vi-VN" sz="1200" dirty="0"/>
              <a:t>Ca sử dụng: mã hóa sản phẩm</a:t>
            </a:r>
          </a:p>
          <a:p>
            <a:pPr lvl="3">
              <a:defRPr sz="1800"/>
            </a:pPr>
            <a:r>
              <a:rPr lang="vi-VN" sz="1200" dirty="0"/>
              <a:t>Tác nhân: Khách hàng, Thu ngân</a:t>
            </a:r>
          </a:p>
          <a:p>
            <a:pPr lvl="3">
              <a:defRPr sz="1800"/>
            </a:pPr>
            <a:r>
              <a:rPr lang="vi-VN" sz="1200" dirty="0"/>
              <a:t>Mục tiêu: mô tả mã hóa của các sản phẩm được mua bởi khách hàng</a:t>
            </a:r>
          </a:p>
          <a:p>
            <a:pPr lvl="3">
              <a:defRPr sz="1800"/>
            </a:pPr>
            <a:r>
              <a:rPr lang="vi-VN" sz="1200" dirty="0"/>
              <a:t>Mô tả: Khách hàng đến thanh toán với các sản phẩm đã chọn. Thu ngân mã hóa sản phẩm, thông báo tổng tiền cho khách </a:t>
            </a:r>
            <a:r>
              <a:rPr lang="vi-VN" sz="1200" dirty="0" smtClean="0"/>
              <a:t>hàng.</a:t>
            </a:r>
            <a:endParaRPr lang="en-US" sz="1200" dirty="0"/>
          </a:p>
          <a:p>
            <a:pPr lvl="3">
              <a:defRPr sz="1800"/>
            </a:pPr>
            <a:endParaRPr lang="en-US" sz="1000" dirty="0" smtClean="0"/>
          </a:p>
          <a:p>
            <a:pPr lvl="3">
              <a:defRPr sz="1800"/>
            </a:pPr>
            <a:r>
              <a:rPr lang="en-US" dirty="0" err="1"/>
              <a:t>Ký</a:t>
            </a:r>
            <a:r>
              <a:rPr lang="en-US" dirty="0"/>
              <a:t> </a:t>
            </a:r>
            <a:r>
              <a:rPr lang="en-US" dirty="0" err="1"/>
              <a:t>hiệu</a:t>
            </a:r>
            <a:endParaRPr dirty="0"/>
          </a:p>
        </p:txBody>
      </p:sp>
      <p:grpSp>
        <p:nvGrpSpPr>
          <p:cNvPr id="1279" name="Group 1279"/>
          <p:cNvGrpSpPr/>
          <p:nvPr/>
        </p:nvGrpSpPr>
        <p:grpSpPr>
          <a:xfrm>
            <a:off x="2684231" y="4270204"/>
            <a:ext cx="8212368" cy="2359196"/>
            <a:chOff x="-65951" y="0"/>
            <a:chExt cx="7482752" cy="2533456"/>
          </a:xfrm>
        </p:grpSpPr>
        <p:sp>
          <p:nvSpPr>
            <p:cNvPr id="1263" name="Shape 1263"/>
            <p:cNvSpPr/>
            <p:nvPr/>
          </p:nvSpPr>
          <p:spPr>
            <a:xfrm>
              <a:off x="44450" y="0"/>
              <a:ext cx="2519363" cy="7207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64" name="Shape 1264"/>
            <p:cNvSpPr/>
            <p:nvPr/>
          </p:nvSpPr>
          <p:spPr>
            <a:xfrm>
              <a:off x="485893" y="169862"/>
              <a:ext cx="1630889" cy="3966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lgn="ctr"/>
              <a:r>
                <a:rPr lang="en-US" dirty="0" err="1"/>
                <a:t>Mua</a:t>
              </a:r>
              <a:r>
                <a:rPr lang="en-US" dirty="0"/>
                <a:t> </a:t>
              </a:r>
              <a:r>
                <a:rPr lang="en-US" dirty="0" err="1"/>
                <a:t>sản</a:t>
              </a:r>
              <a:r>
                <a:rPr lang="en-US" dirty="0"/>
                <a:t> </a:t>
              </a:r>
              <a:r>
                <a:rPr lang="en-US" dirty="0" err="1"/>
                <a:t>phẩm</a:t>
              </a:r>
              <a:endParaRPr dirty="0"/>
            </a:p>
          </p:txBody>
        </p:sp>
        <p:sp>
          <p:nvSpPr>
            <p:cNvPr id="1265" name="Shape 1265"/>
            <p:cNvSpPr/>
            <p:nvPr/>
          </p:nvSpPr>
          <p:spPr>
            <a:xfrm>
              <a:off x="4608512" y="503237"/>
              <a:ext cx="2808289" cy="7921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66" name="Shape 1266"/>
            <p:cNvSpPr/>
            <p:nvPr/>
          </p:nvSpPr>
          <p:spPr>
            <a:xfrm>
              <a:off x="5023307" y="711200"/>
              <a:ext cx="1958060" cy="3966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lgn="ctr">
                <a:defRPr sz="1800">
                  <a:uFillTx/>
                  <a:latin typeface="Verdana"/>
                  <a:ea typeface="Verdana"/>
                  <a:cs typeface="Verdana"/>
                  <a:sym typeface="Verdana"/>
                </a:defRPr>
              </a:lvl1pPr>
            </a:lstStyle>
            <a:p>
              <a:pPr lvl="0"/>
              <a:r>
                <a:rPr lang="en-US" dirty="0" err="1"/>
                <a:t>Mã</a:t>
              </a:r>
              <a:r>
                <a:rPr lang="en-US" dirty="0"/>
                <a:t> </a:t>
              </a:r>
              <a:r>
                <a:rPr lang="en-US" dirty="0" err="1"/>
                <a:t>hóa</a:t>
              </a:r>
              <a:r>
                <a:rPr lang="en-US" dirty="0"/>
                <a:t> </a:t>
              </a:r>
              <a:r>
                <a:rPr lang="en-US" dirty="0" err="1"/>
                <a:t>sản</a:t>
              </a:r>
              <a:r>
                <a:rPr lang="en-US" dirty="0"/>
                <a:t> </a:t>
              </a:r>
              <a:r>
                <a:rPr lang="en-US" dirty="0" err="1"/>
                <a:t>phẩm</a:t>
              </a:r>
              <a:endParaRPr dirty="0"/>
            </a:p>
          </p:txBody>
        </p:sp>
        <p:sp>
          <p:nvSpPr>
            <p:cNvPr id="1267" name="Shape 1267"/>
            <p:cNvSpPr/>
            <p:nvPr/>
          </p:nvSpPr>
          <p:spPr>
            <a:xfrm>
              <a:off x="2779712" y="138112"/>
              <a:ext cx="2085354"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CC0000"/>
                  </a:solidFill>
                  <a:uFillTx/>
                  <a:latin typeface="Verdana"/>
                  <a:ea typeface="Verdana"/>
                  <a:cs typeface="Verdana"/>
                  <a:sym typeface="Verdana"/>
                </a:defRPr>
              </a:lvl1pPr>
            </a:lstStyle>
            <a:p>
              <a:pPr lvl="0">
                <a:defRPr>
                  <a:solidFill>
                    <a:srgbClr val="000000"/>
                  </a:solidFill>
                </a:defRPr>
              </a:pPr>
              <a:r>
                <a:rPr>
                  <a:solidFill>
                    <a:srgbClr val="CC0000"/>
                  </a:solidFill>
                </a:rPr>
                <a:t>&lt;&lt; includes &gt;&gt;</a:t>
              </a:r>
            </a:p>
          </p:txBody>
        </p:sp>
        <p:sp>
          <p:nvSpPr>
            <p:cNvPr id="1268" name="Shape 1268"/>
            <p:cNvSpPr/>
            <p:nvPr/>
          </p:nvSpPr>
          <p:spPr>
            <a:xfrm>
              <a:off x="3682999" y="619124"/>
              <a:ext cx="925514" cy="1323977"/>
            </a:xfrm>
            <a:prstGeom prst="line">
              <a:avLst/>
            </a:prstGeom>
            <a:noFill/>
            <a:ln w="9525" cap="flat">
              <a:solidFill>
                <a:srgbClr val="6699FF"/>
              </a:solidFill>
              <a:prstDash val="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69" name="Shape 1269"/>
            <p:cNvSpPr/>
            <p:nvPr/>
          </p:nvSpPr>
          <p:spPr>
            <a:xfrm>
              <a:off x="4365148" y="2008187"/>
              <a:ext cx="1175704"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lgn="ctr">
                <a:defRPr sz="1800">
                  <a:solidFill>
                    <a:srgbClr val="6699FF"/>
                  </a:solidFill>
                  <a:uFillTx/>
                  <a:latin typeface="Verdana"/>
                  <a:ea typeface="Verdana"/>
                  <a:cs typeface="Verdana"/>
                  <a:sym typeface="Verdana"/>
                </a:defRPr>
              </a:lvl1pPr>
            </a:lstStyle>
            <a:p>
              <a:pPr lvl="0">
                <a:defRPr>
                  <a:solidFill>
                    <a:srgbClr val="000000"/>
                  </a:solidFill>
                </a:defRPr>
              </a:pPr>
              <a:r>
                <a:rPr>
                  <a:solidFill>
                    <a:srgbClr val="6699FF"/>
                  </a:solidFill>
                </a:rPr>
                <a:t>inclusion</a:t>
              </a:r>
            </a:p>
          </p:txBody>
        </p:sp>
        <p:grpSp>
          <p:nvGrpSpPr>
            <p:cNvPr id="1272" name="Group 1272"/>
            <p:cNvGrpSpPr/>
            <p:nvPr/>
          </p:nvGrpSpPr>
          <p:grpSpPr>
            <a:xfrm>
              <a:off x="4105275" y="1955800"/>
              <a:ext cx="1706563" cy="492125"/>
              <a:chOff x="0" y="0"/>
              <a:chExt cx="1706562" cy="492125"/>
            </a:xfrm>
          </p:grpSpPr>
          <p:sp>
            <p:nvSpPr>
              <p:cNvPr id="1270" name="Shape 1270"/>
              <p:cNvSpPr/>
              <p:nvPr/>
            </p:nvSpPr>
            <p:spPr>
              <a:xfrm>
                <a:off x="0" y="0"/>
                <a:ext cx="1706563" cy="492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71" name="Shape 1271"/>
              <p:cNvSpPr/>
              <p:nvPr/>
            </p:nvSpPr>
            <p:spPr>
              <a:xfrm>
                <a:off x="1493242" y="430609"/>
                <a:ext cx="213321" cy="615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grpSp>
        <p:sp>
          <p:nvSpPr>
            <p:cNvPr id="1273" name="Shape 1273"/>
            <p:cNvSpPr/>
            <p:nvPr/>
          </p:nvSpPr>
          <p:spPr>
            <a:xfrm flipH="1" flipV="1">
              <a:off x="2520949" y="287337"/>
              <a:ext cx="2160589" cy="504826"/>
            </a:xfrm>
            <a:prstGeom prst="line">
              <a:avLst/>
            </a:prstGeom>
            <a:noFill/>
            <a:ln w="9525" cap="flat">
              <a:solidFill>
                <a:srgbClr val="CC0000"/>
              </a:solidFill>
              <a:prstDash val="dash"/>
              <a:round/>
              <a:headEnd type="triangle" w="med" len="med"/>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74" name="Shape 1274"/>
            <p:cNvSpPr/>
            <p:nvPr/>
          </p:nvSpPr>
          <p:spPr>
            <a:xfrm>
              <a:off x="0" y="1438275"/>
              <a:ext cx="2519363" cy="7207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75" name="Shape 1275"/>
            <p:cNvSpPr/>
            <p:nvPr/>
          </p:nvSpPr>
          <p:spPr>
            <a:xfrm>
              <a:off x="-65951" y="1511299"/>
              <a:ext cx="2603640" cy="6940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defRPr sz="1800">
                  <a:uFillTx/>
                </a:defRPr>
              </a:pPr>
              <a:r>
                <a:rPr lang="en-US" dirty="0" err="1">
                  <a:latin typeface="Verdana"/>
                  <a:ea typeface="Verdana"/>
                  <a:cs typeface="Verdana"/>
                  <a:sym typeface="Verdana"/>
                </a:rPr>
                <a:t>Mua</a:t>
              </a:r>
              <a:r>
                <a:rPr lang="en-US" dirty="0">
                  <a:latin typeface="Verdana"/>
                  <a:ea typeface="Verdana"/>
                  <a:cs typeface="Verdana"/>
                  <a:sym typeface="Verdana"/>
                </a:rPr>
                <a:t> </a:t>
              </a:r>
              <a:r>
                <a:rPr lang="en-US" dirty="0" err="1">
                  <a:latin typeface="Verdana"/>
                  <a:ea typeface="Verdana"/>
                  <a:cs typeface="Verdana"/>
                  <a:sym typeface="Verdana"/>
                </a:rPr>
                <a:t>sản</a:t>
              </a:r>
              <a:r>
                <a:rPr lang="en-US" dirty="0">
                  <a:latin typeface="Verdana"/>
                  <a:ea typeface="Verdana"/>
                  <a:cs typeface="Verdana"/>
                  <a:sym typeface="Verdana"/>
                </a:rPr>
                <a:t> </a:t>
              </a:r>
              <a:r>
                <a:rPr lang="en-US" dirty="0" err="1">
                  <a:latin typeface="Verdana"/>
                  <a:ea typeface="Verdana"/>
                  <a:cs typeface="Verdana"/>
                  <a:sym typeface="Verdana"/>
                </a:rPr>
                <a:t>phẩm</a:t>
              </a:r>
              <a:r>
                <a:rPr lang="en-US" dirty="0">
                  <a:latin typeface="Verdana"/>
                  <a:ea typeface="Verdana"/>
                  <a:cs typeface="Verdana"/>
                  <a:sym typeface="Verdana"/>
                </a:rPr>
                <a:t> </a:t>
              </a:r>
              <a:r>
                <a:rPr lang="en-US" dirty="0" err="1">
                  <a:latin typeface="Verdana"/>
                  <a:ea typeface="Verdana"/>
                  <a:cs typeface="Verdana"/>
                  <a:sym typeface="Verdana"/>
                </a:rPr>
                <a:t>với</a:t>
              </a:r>
              <a:endParaRPr lang="en-US" dirty="0">
                <a:latin typeface="Verdana"/>
                <a:ea typeface="Verdana"/>
                <a:cs typeface="Verdana"/>
                <a:sym typeface="Verdana"/>
              </a:endParaRPr>
            </a:p>
            <a:p>
              <a:pPr algn="ctr">
                <a:defRPr sz="1800">
                  <a:uFillTx/>
                </a:defRPr>
              </a:pPr>
              <a:r>
                <a:rPr lang="en-US" dirty="0" err="1">
                  <a:latin typeface="Verdana"/>
                  <a:ea typeface="Verdana"/>
                  <a:cs typeface="Verdana"/>
                  <a:sym typeface="Verdana"/>
                </a:rPr>
                <a:t>thanh</a:t>
              </a:r>
              <a:r>
                <a:rPr lang="en-US" dirty="0">
                  <a:latin typeface="Verdana"/>
                  <a:ea typeface="Verdana"/>
                  <a:cs typeface="Verdana"/>
                  <a:sym typeface="Verdana"/>
                </a:rPr>
                <a:t> </a:t>
              </a:r>
              <a:r>
                <a:rPr lang="en-US" dirty="0" err="1">
                  <a:latin typeface="Verdana"/>
                  <a:ea typeface="Verdana"/>
                  <a:cs typeface="Verdana"/>
                  <a:sym typeface="Verdana"/>
                </a:rPr>
                <a:t>toán</a:t>
              </a:r>
              <a:r>
                <a:rPr lang="en-US" dirty="0">
                  <a:latin typeface="Verdana"/>
                  <a:ea typeface="Verdana"/>
                  <a:cs typeface="Verdana"/>
                  <a:sym typeface="Verdana"/>
                </a:rPr>
                <a:t> </a:t>
              </a:r>
              <a:r>
                <a:rPr lang="en-US" dirty="0" err="1">
                  <a:latin typeface="Verdana"/>
                  <a:ea typeface="Verdana"/>
                  <a:cs typeface="Verdana"/>
                  <a:sym typeface="Verdana"/>
                </a:rPr>
                <a:t>thẻ</a:t>
              </a:r>
              <a:r>
                <a:rPr lang="en-US" dirty="0">
                  <a:latin typeface="Verdana"/>
                  <a:ea typeface="Verdana"/>
                  <a:cs typeface="Verdana"/>
                  <a:sym typeface="Verdana"/>
                </a:rPr>
                <a:t> </a:t>
              </a:r>
              <a:r>
                <a:rPr lang="en-US" dirty="0" err="1">
                  <a:latin typeface="Verdana"/>
                  <a:ea typeface="Verdana"/>
                  <a:cs typeface="Verdana"/>
                  <a:sym typeface="Verdana"/>
                </a:rPr>
                <a:t>tín</a:t>
              </a:r>
              <a:r>
                <a:rPr lang="en-US" dirty="0">
                  <a:latin typeface="Verdana"/>
                  <a:ea typeface="Verdana"/>
                  <a:cs typeface="Verdana"/>
                  <a:sym typeface="Verdana"/>
                </a:rPr>
                <a:t> </a:t>
              </a:r>
              <a:r>
                <a:rPr lang="en-US" dirty="0" err="1">
                  <a:latin typeface="Verdana"/>
                  <a:ea typeface="Verdana"/>
                  <a:cs typeface="Verdana"/>
                  <a:sym typeface="Verdana"/>
                </a:rPr>
                <a:t>dụng</a:t>
              </a:r>
              <a:endParaRPr dirty="0">
                <a:latin typeface="Verdana"/>
                <a:ea typeface="Verdana"/>
                <a:cs typeface="Verdana"/>
                <a:sym typeface="Verdana"/>
              </a:endParaRPr>
            </a:p>
          </p:txBody>
        </p:sp>
        <p:sp>
          <p:nvSpPr>
            <p:cNvPr id="1276" name="Shape 1276"/>
            <p:cNvSpPr/>
            <p:nvPr/>
          </p:nvSpPr>
          <p:spPr>
            <a:xfrm flipH="1">
              <a:off x="2449512" y="1008062"/>
              <a:ext cx="2232026" cy="719139"/>
            </a:xfrm>
            <a:prstGeom prst="line">
              <a:avLst/>
            </a:prstGeom>
            <a:noFill/>
            <a:ln w="9525" cap="flat">
              <a:solidFill>
                <a:srgbClr val="CC0000"/>
              </a:solidFill>
              <a:prstDash val="dash"/>
              <a:round/>
              <a:headEnd type="triangle" w="med" len="med"/>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77" name="Shape 1277"/>
            <p:cNvSpPr/>
            <p:nvPr/>
          </p:nvSpPr>
          <p:spPr>
            <a:xfrm>
              <a:off x="3313112" y="1511299"/>
              <a:ext cx="863601" cy="431802"/>
            </a:xfrm>
            <a:prstGeom prst="line">
              <a:avLst/>
            </a:prstGeom>
            <a:noFill/>
            <a:ln w="9525" cap="flat">
              <a:solidFill>
                <a:srgbClr val="6699FF"/>
              </a:solidFill>
              <a:prstDash val="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78" name="Shape 1278"/>
            <p:cNvSpPr/>
            <p:nvPr/>
          </p:nvSpPr>
          <p:spPr>
            <a:xfrm>
              <a:off x="2305050" y="935038"/>
              <a:ext cx="2085354"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CC0000"/>
                  </a:solidFill>
                  <a:uFillTx/>
                  <a:latin typeface="Verdana"/>
                  <a:ea typeface="Verdana"/>
                  <a:cs typeface="Verdana"/>
                  <a:sym typeface="Verdana"/>
                </a:defRPr>
              </a:lvl1pPr>
            </a:lstStyle>
            <a:p>
              <a:pPr lvl="0">
                <a:defRPr>
                  <a:solidFill>
                    <a:srgbClr val="000000"/>
                  </a:solidFill>
                </a:defRPr>
              </a:pPr>
              <a:r>
                <a:rPr>
                  <a:solidFill>
                    <a:srgbClr val="CC0000"/>
                  </a:solidFill>
                </a:rPr>
                <a:t>&lt;&lt; includes &gt;&gt;</a:t>
              </a:r>
            </a:p>
          </p:txBody>
        </p:sp>
      </p:grpSp>
    </p:spTree>
    <p:extLst>
      <p:ext uri="{BB962C8B-B14F-4D97-AF65-F5344CB8AC3E}">
        <p14:creationId xmlns:p14="http://schemas.microsoft.com/office/powerpoint/2010/main" val="376899412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 name="Shape 1281"/>
          <p:cNvSpPr>
            <a:spLocks noGrp="1"/>
          </p:cNvSpPr>
          <p:nvPr>
            <p:ph type="sldNum" sz="quarter" idx="2"/>
          </p:nvPr>
        </p:nvSpPr>
        <p:spPr>
          <a:xfrm>
            <a:off x="11359632" y="6548438"/>
            <a:ext cx="633401" cy="332542"/>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62</a:t>
            </a:fld>
            <a:endParaRPr sz="1800">
              <a:solidFill>
                <a:srgbClr val="CC0000"/>
              </a:solidFill>
            </a:endParaRPr>
          </a:p>
        </p:txBody>
      </p:sp>
      <p:sp>
        <p:nvSpPr>
          <p:cNvPr id="1282" name="Shape 1282"/>
          <p:cNvSpPr>
            <a:spLocks noGrp="1"/>
          </p:cNvSpPr>
          <p:nvPr>
            <p:ph type="title"/>
          </p:nvPr>
        </p:nvSpPr>
        <p:spPr>
          <a:prstGeom prst="rect">
            <a:avLst/>
          </a:prstGeom>
        </p:spPr>
        <p:txBody>
          <a:bodyPr/>
          <a:lstStyle/>
          <a:p>
            <a:pPr lvl="0">
              <a:defRPr sz="1800" b="0"/>
            </a:pPr>
            <a:r>
              <a:rPr lang="vi-VN" sz="2700" b="1" dirty="0"/>
              <a:t>Xây dựng sơ đồ ca sử dụng</a:t>
            </a:r>
            <a:endParaRPr sz="2700" b="1" dirty="0"/>
          </a:p>
        </p:txBody>
      </p:sp>
      <p:sp>
        <p:nvSpPr>
          <p:cNvPr id="1283" name="Shape 1283"/>
          <p:cNvSpPr>
            <a:spLocks noGrp="1"/>
          </p:cNvSpPr>
          <p:nvPr>
            <p:ph type="body" idx="1"/>
          </p:nvPr>
        </p:nvSpPr>
        <p:spPr>
          <a:prstGeom prst="rect">
            <a:avLst/>
          </a:prstGeom>
        </p:spPr>
        <p:txBody>
          <a:bodyPr/>
          <a:lstStyle/>
          <a:p>
            <a:pPr lvl="0">
              <a:defRPr sz="1800"/>
            </a:pPr>
            <a:r>
              <a:rPr sz="2000" dirty="0"/>
              <a:t>A use-case diagram describes the relationships between the use-cases and actors of </a:t>
            </a:r>
            <a:r>
              <a:rPr sz="2000"/>
              <a:t>the </a:t>
            </a:r>
            <a:r>
              <a:rPr sz="2000" smtClean="0"/>
              <a:t>system</a:t>
            </a:r>
            <a:endParaRPr sz="2000" dirty="0"/>
          </a:p>
          <a:p>
            <a:pPr lvl="0">
              <a:defRPr sz="1800"/>
            </a:pPr>
            <a:r>
              <a:rPr sz="2000" dirty="0"/>
              <a:t>The steps to build a use-case diagram</a:t>
            </a:r>
          </a:p>
          <a:p>
            <a:pPr lvl="1">
              <a:defRPr sz="1800"/>
            </a:pPr>
            <a:r>
              <a:rPr sz="2000" dirty="0"/>
              <a:t>Define the limits of the system</a:t>
            </a:r>
          </a:p>
          <a:p>
            <a:pPr lvl="1">
              <a:defRPr sz="1800"/>
            </a:pPr>
            <a:r>
              <a:rPr sz="2000" dirty="0"/>
              <a:t>Identify the actors</a:t>
            </a:r>
          </a:p>
          <a:p>
            <a:pPr lvl="1">
              <a:defRPr sz="1800"/>
            </a:pPr>
            <a:r>
              <a:rPr sz="2000" dirty="0"/>
              <a:t>Identify the use-cases</a:t>
            </a:r>
          </a:p>
          <a:p>
            <a:pPr lvl="1">
              <a:defRPr sz="1800"/>
            </a:pPr>
            <a:r>
              <a:rPr sz="2000" dirty="0"/>
              <a:t>Define the relationships between use-cases</a:t>
            </a:r>
          </a:p>
          <a:p>
            <a:pPr lvl="1">
              <a:defRPr sz="1800"/>
            </a:pPr>
            <a:r>
              <a:rPr sz="2000" dirty="0"/>
              <a:t>Verify the diagrams</a:t>
            </a:r>
          </a:p>
        </p:txBody>
      </p:sp>
      <p:grpSp>
        <p:nvGrpSpPr>
          <p:cNvPr id="1322" name="Group 1322"/>
          <p:cNvGrpSpPr/>
          <p:nvPr/>
        </p:nvGrpSpPr>
        <p:grpSpPr>
          <a:xfrm>
            <a:off x="5042177" y="3529459"/>
            <a:ext cx="6765494" cy="2986982"/>
            <a:chOff x="0" y="3139"/>
            <a:chExt cx="7216525" cy="4248151"/>
          </a:xfrm>
        </p:grpSpPr>
        <p:sp>
          <p:nvSpPr>
            <p:cNvPr id="1284" name="Shape 1284"/>
            <p:cNvSpPr/>
            <p:nvPr/>
          </p:nvSpPr>
          <p:spPr>
            <a:xfrm>
              <a:off x="1595437" y="3139"/>
              <a:ext cx="3803651" cy="4248151"/>
            </a:xfrm>
            <a:prstGeom prst="rect">
              <a:avLst/>
            </a:prstGeom>
            <a:no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85" name="Shape 1285"/>
            <p:cNvSpPr/>
            <p:nvPr/>
          </p:nvSpPr>
          <p:spPr>
            <a:xfrm>
              <a:off x="2433637" y="519077"/>
              <a:ext cx="205740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86" name="Shape 1286"/>
            <p:cNvSpPr/>
            <p:nvPr/>
          </p:nvSpPr>
          <p:spPr>
            <a:xfrm>
              <a:off x="2663824" y="663539"/>
              <a:ext cx="1599752"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identification</a:t>
              </a:r>
            </a:p>
          </p:txBody>
        </p:sp>
        <p:sp>
          <p:nvSpPr>
            <p:cNvPr id="1287" name="Shape 1287"/>
            <p:cNvSpPr/>
            <p:nvPr/>
          </p:nvSpPr>
          <p:spPr>
            <a:xfrm>
              <a:off x="2433637" y="1433477"/>
              <a:ext cx="205740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88" name="Shape 1288"/>
            <p:cNvSpPr/>
            <p:nvPr/>
          </p:nvSpPr>
          <p:spPr>
            <a:xfrm>
              <a:off x="2798762" y="1577940"/>
              <a:ext cx="1158606"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purchase</a:t>
              </a:r>
            </a:p>
          </p:txBody>
        </p:sp>
        <p:sp>
          <p:nvSpPr>
            <p:cNvPr id="1289" name="Shape 1289"/>
            <p:cNvSpPr/>
            <p:nvPr/>
          </p:nvSpPr>
          <p:spPr>
            <a:xfrm>
              <a:off x="2433637" y="2424077"/>
              <a:ext cx="231775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90" name="Shape 1290"/>
            <p:cNvSpPr/>
            <p:nvPr/>
          </p:nvSpPr>
          <p:spPr>
            <a:xfrm>
              <a:off x="3044824" y="2568538"/>
              <a:ext cx="857668"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refund</a:t>
              </a:r>
            </a:p>
          </p:txBody>
        </p:sp>
        <p:sp>
          <p:nvSpPr>
            <p:cNvPr id="1291" name="Shape 1291"/>
            <p:cNvSpPr/>
            <p:nvPr/>
          </p:nvSpPr>
          <p:spPr>
            <a:xfrm>
              <a:off x="2433637" y="3414677"/>
              <a:ext cx="2462213"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92" name="Shape 1292"/>
            <p:cNvSpPr/>
            <p:nvPr/>
          </p:nvSpPr>
          <p:spPr>
            <a:xfrm>
              <a:off x="2705099" y="3559139"/>
              <a:ext cx="1745091" cy="503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2000">
                  <a:uFillTx/>
                  <a:latin typeface="Verdana"/>
                  <a:ea typeface="Verdana"/>
                  <a:cs typeface="Verdana"/>
                  <a:sym typeface="Verdana"/>
                </a:defRPr>
              </a:lvl1pPr>
            </a:lstStyle>
            <a:p>
              <a:pPr lvl="0">
                <a:defRPr sz="1800"/>
              </a:pPr>
              <a:r>
                <a:rPr sz="1700"/>
                <a:t>label products</a:t>
              </a:r>
            </a:p>
          </p:txBody>
        </p:sp>
        <p:grpSp>
          <p:nvGrpSpPr>
            <p:cNvPr id="1298" name="Group 1298"/>
            <p:cNvGrpSpPr/>
            <p:nvPr/>
          </p:nvGrpSpPr>
          <p:grpSpPr>
            <a:xfrm>
              <a:off x="300037" y="823877"/>
              <a:ext cx="457201" cy="914401"/>
              <a:chOff x="0" y="0"/>
              <a:chExt cx="457200" cy="914399"/>
            </a:xfrm>
          </p:grpSpPr>
          <p:sp>
            <p:nvSpPr>
              <p:cNvPr id="1293" name="Shape 1293"/>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294" name="Shape 1294"/>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95" name="Shape 1295"/>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96" name="Shape 1296"/>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297" name="Shape 1297"/>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grpSp>
          <p:nvGrpSpPr>
            <p:cNvPr id="1304" name="Group 1304"/>
            <p:cNvGrpSpPr/>
            <p:nvPr/>
          </p:nvGrpSpPr>
          <p:grpSpPr>
            <a:xfrm>
              <a:off x="300037" y="2576477"/>
              <a:ext cx="457201" cy="914401"/>
              <a:chOff x="0" y="0"/>
              <a:chExt cx="457200" cy="914399"/>
            </a:xfrm>
          </p:grpSpPr>
          <p:sp>
            <p:nvSpPr>
              <p:cNvPr id="1299" name="Shape 1299"/>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00" name="Shape 1300"/>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1" name="Shape 1301"/>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2" name="Shape 1302"/>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3" name="Shape 1303"/>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grpSp>
          <p:nvGrpSpPr>
            <p:cNvPr id="1310" name="Group 1310"/>
            <p:cNvGrpSpPr/>
            <p:nvPr/>
          </p:nvGrpSpPr>
          <p:grpSpPr>
            <a:xfrm>
              <a:off x="6094412" y="2043077"/>
              <a:ext cx="457201" cy="914401"/>
              <a:chOff x="0" y="0"/>
              <a:chExt cx="457200" cy="914399"/>
            </a:xfrm>
          </p:grpSpPr>
          <p:sp>
            <p:nvSpPr>
              <p:cNvPr id="1305" name="Shape 1305"/>
              <p:cNvSpPr/>
              <p:nvPr/>
            </p:nvSpPr>
            <p:spPr>
              <a:xfrm>
                <a:off x="76199" y="-1"/>
                <a:ext cx="304802" cy="304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06" name="Shape 1306"/>
              <p:cNvSpPr/>
              <p:nvPr/>
            </p:nvSpPr>
            <p:spPr>
              <a:xfrm flipH="1">
                <a:off x="228599" y="304800"/>
                <a:ext cx="1" cy="4572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7" name="Shape 1307"/>
              <p:cNvSpPr/>
              <p:nvPr/>
            </p:nvSpPr>
            <p:spPr>
              <a:xfrm flipH="1">
                <a:off x="-1"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8" name="Shape 1308"/>
              <p:cNvSpPr/>
              <p:nvPr/>
            </p:nvSpPr>
            <p:spPr>
              <a:xfrm>
                <a:off x="228599" y="762000"/>
                <a:ext cx="228602" cy="1524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09" name="Shape 1309"/>
              <p:cNvSpPr/>
              <p:nvPr/>
            </p:nvSpPr>
            <p:spPr>
              <a:xfrm>
                <a:off x="0" y="533400"/>
                <a:ext cx="457200" cy="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311" name="Shape 1311"/>
            <p:cNvSpPr/>
            <p:nvPr/>
          </p:nvSpPr>
          <p:spPr>
            <a:xfrm>
              <a:off x="0" y="1731926"/>
              <a:ext cx="1021816"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Cashier</a:t>
              </a:r>
            </a:p>
          </p:txBody>
        </p:sp>
        <p:sp>
          <p:nvSpPr>
            <p:cNvPr id="1312" name="Shape 1312"/>
            <p:cNvSpPr/>
            <p:nvPr/>
          </p:nvSpPr>
          <p:spPr>
            <a:xfrm>
              <a:off x="41275" y="3484528"/>
              <a:ext cx="1160315"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Manager</a:t>
              </a:r>
            </a:p>
          </p:txBody>
        </p:sp>
        <p:sp>
          <p:nvSpPr>
            <p:cNvPr id="1313" name="Shape 1313"/>
            <p:cNvSpPr/>
            <p:nvPr/>
          </p:nvSpPr>
          <p:spPr>
            <a:xfrm>
              <a:off x="5924550" y="2951128"/>
              <a:ext cx="1291975"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Customer</a:t>
              </a:r>
            </a:p>
          </p:txBody>
        </p:sp>
        <p:grpSp>
          <p:nvGrpSpPr>
            <p:cNvPr id="1317" name="Group 1317"/>
            <p:cNvGrpSpPr/>
            <p:nvPr/>
          </p:nvGrpSpPr>
          <p:grpSpPr>
            <a:xfrm>
              <a:off x="757237" y="900077"/>
              <a:ext cx="1752601" cy="1676401"/>
              <a:chOff x="0" y="0"/>
              <a:chExt cx="1752599" cy="1676400"/>
            </a:xfrm>
          </p:grpSpPr>
          <p:sp>
            <p:nvSpPr>
              <p:cNvPr id="1314" name="Shape 1314"/>
              <p:cNvSpPr/>
              <p:nvPr/>
            </p:nvSpPr>
            <p:spPr>
              <a:xfrm flipV="1">
                <a:off x="-1" y="-1"/>
                <a:ext cx="1600202" cy="304802"/>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15" name="Shape 1315"/>
              <p:cNvSpPr/>
              <p:nvPr/>
            </p:nvSpPr>
            <p:spPr>
              <a:xfrm>
                <a:off x="-1" y="304800"/>
                <a:ext cx="1676401" cy="609600"/>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16" name="Shape 1316"/>
              <p:cNvSpPr/>
              <p:nvPr/>
            </p:nvSpPr>
            <p:spPr>
              <a:xfrm>
                <a:off x="0" y="380999"/>
                <a:ext cx="1752600" cy="1295402"/>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318" name="Shape 1318"/>
            <p:cNvSpPr/>
            <p:nvPr/>
          </p:nvSpPr>
          <p:spPr>
            <a:xfrm>
              <a:off x="909637" y="3262277"/>
              <a:ext cx="1524001" cy="4572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19" name="Shape 1319"/>
            <p:cNvSpPr/>
            <p:nvPr/>
          </p:nvSpPr>
          <p:spPr>
            <a:xfrm flipH="1">
              <a:off x="4824412" y="2522502"/>
              <a:ext cx="1150939" cy="195263"/>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20" name="Shape 1320"/>
            <p:cNvSpPr/>
            <p:nvPr/>
          </p:nvSpPr>
          <p:spPr>
            <a:xfrm flipH="1" flipV="1">
              <a:off x="4535487" y="1803364"/>
              <a:ext cx="1439864" cy="647701"/>
            </a:xfrm>
            <a:prstGeom prst="line">
              <a:avLst/>
            </a:prstGeom>
            <a:noFill/>
            <a:ln w="9525" cap="flat">
              <a:solidFill>
                <a:srgbClr val="000000"/>
              </a:solidFill>
              <a:prstDash val="solid"/>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21" name="Shape 1321"/>
            <p:cNvSpPr/>
            <p:nvPr/>
          </p:nvSpPr>
          <p:spPr>
            <a:xfrm>
              <a:off x="1764457" y="67733"/>
              <a:ext cx="3717596"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uFillTx/>
                  <a:latin typeface="Verdana"/>
                  <a:ea typeface="Verdana"/>
                  <a:cs typeface="Verdana"/>
                  <a:sym typeface="Verdana"/>
                </a:defRPr>
              </a:lvl1pPr>
            </a:lstStyle>
            <a:p>
              <a:pPr lvl="0"/>
              <a:r>
                <a:t>Cash register of supermarket</a:t>
              </a:r>
            </a:p>
          </p:txBody>
        </p:sp>
      </p:grpSp>
      <p:pic>
        <p:nvPicPr>
          <p:cNvPr id="1323" name="pasted-image.png"/>
          <p:cNvPicPr/>
          <p:nvPr/>
        </p:nvPicPr>
        <p:blipFill>
          <a:blip r:embed="rId2" cstate="screen">
            <a:extLst>
              <a:ext uri="{28A0092B-C50C-407E-A947-70E740481C1C}">
                <a14:useLocalDpi xmlns:a14="http://schemas.microsoft.com/office/drawing/2010/main"/>
              </a:ext>
            </a:extLst>
          </a:blip>
          <a:stretch>
            <a:fillRect/>
          </a:stretch>
        </p:blipFill>
        <p:spPr>
          <a:xfrm>
            <a:off x="762379" y="4218823"/>
            <a:ext cx="3812157" cy="1608254"/>
          </a:xfrm>
          <a:prstGeom prst="rect">
            <a:avLst/>
          </a:prstGeom>
          <a:ln w="6350">
            <a:round/>
          </a:ln>
        </p:spPr>
      </p:pic>
    </p:spTree>
    <p:extLst>
      <p:ext uri="{BB962C8B-B14F-4D97-AF65-F5344CB8AC3E}">
        <p14:creationId xmlns:p14="http://schemas.microsoft.com/office/powerpoint/2010/main" val="215921065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 name="Shape 1325"/>
          <p:cNvSpPr>
            <a:spLocks noGrp="1"/>
          </p:cNvSpPr>
          <p:nvPr>
            <p:ph type="sldNum" sz="quarter" idx="2"/>
          </p:nvPr>
        </p:nvSpPr>
        <p:spPr>
          <a:xfrm>
            <a:off x="11359632" y="6548438"/>
            <a:ext cx="633401" cy="332542"/>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800">
                <a:solidFill>
                  <a:srgbClr val="CC0000"/>
                </a:solidFill>
              </a:rPr>
              <a:t>63</a:t>
            </a:fld>
            <a:endParaRPr sz="1800">
              <a:solidFill>
                <a:srgbClr val="CC0000"/>
              </a:solidFill>
            </a:endParaRPr>
          </a:p>
        </p:txBody>
      </p:sp>
      <p:sp>
        <p:nvSpPr>
          <p:cNvPr id="1326" name="Shape 1326"/>
          <p:cNvSpPr>
            <a:spLocks noGrp="1"/>
          </p:cNvSpPr>
          <p:nvPr>
            <p:ph type="title"/>
          </p:nvPr>
        </p:nvSpPr>
        <p:spPr>
          <a:prstGeom prst="rect">
            <a:avLst/>
          </a:prstGeom>
        </p:spPr>
        <p:txBody>
          <a:bodyPr/>
          <a:lstStyle/>
          <a:p>
            <a:pPr lvl="0">
              <a:defRPr sz="1800" b="0"/>
            </a:pPr>
            <a:r>
              <a:rPr lang="en-US" sz="2700" b="1" dirty="0" err="1"/>
              <a:t>Phân</a:t>
            </a:r>
            <a:r>
              <a:rPr lang="en-US" sz="2700" b="1" dirty="0"/>
              <a:t> </a:t>
            </a:r>
            <a:r>
              <a:rPr lang="en-US" sz="2700" b="1" dirty="0" err="1"/>
              <a:t>loại</a:t>
            </a:r>
            <a:r>
              <a:rPr lang="en-US" sz="2700" b="1" dirty="0"/>
              <a:t> </a:t>
            </a:r>
            <a:r>
              <a:rPr lang="en-US" sz="2700" b="1" dirty="0" err="1"/>
              <a:t>ca</a:t>
            </a:r>
            <a:r>
              <a:rPr lang="en-US" sz="2700" b="1" dirty="0"/>
              <a:t> </a:t>
            </a:r>
            <a:r>
              <a:rPr lang="en-US" sz="2700" b="1" dirty="0" err="1"/>
              <a:t>sử</a:t>
            </a:r>
            <a:r>
              <a:rPr lang="en-US" sz="2700" b="1" dirty="0"/>
              <a:t> </a:t>
            </a:r>
            <a:r>
              <a:rPr lang="en-US" sz="2700" b="1" dirty="0" err="1"/>
              <a:t>dụng</a:t>
            </a:r>
            <a:endParaRPr sz="2700" b="1" dirty="0"/>
          </a:p>
        </p:txBody>
      </p:sp>
      <p:sp>
        <p:nvSpPr>
          <p:cNvPr id="1327" name="Shape 1327"/>
          <p:cNvSpPr>
            <a:spLocks noGrp="1"/>
          </p:cNvSpPr>
          <p:nvPr>
            <p:ph type="body" idx="1"/>
          </p:nvPr>
        </p:nvSpPr>
        <p:spPr>
          <a:prstGeom prst="rect">
            <a:avLst/>
          </a:prstGeom>
        </p:spPr>
        <p:txBody>
          <a:bodyPr>
            <a:normAutofit fontScale="85000" lnSpcReduction="20000"/>
          </a:bodyPr>
          <a:lstStyle/>
          <a:p>
            <a:pPr lvl="0">
              <a:defRPr sz="1800"/>
            </a:pPr>
            <a:r>
              <a:rPr sz="2000"/>
              <a:t>Assign the use-cases to iterations of development process</a:t>
            </a:r>
          </a:p>
          <a:p>
            <a:pPr lvl="0">
              <a:defRPr sz="1800"/>
            </a:pPr>
            <a:endParaRPr sz="2000"/>
          </a:p>
          <a:p>
            <a:pPr lvl="0">
              <a:defRPr sz="1800"/>
            </a:pPr>
            <a:endParaRPr sz="2000"/>
          </a:p>
          <a:p>
            <a:pPr lvl="0">
              <a:defRPr sz="1800"/>
            </a:pPr>
            <a:endParaRPr sz="2000"/>
          </a:p>
          <a:p>
            <a:pPr lvl="0">
              <a:defRPr sz="1800"/>
            </a:pPr>
            <a:endParaRPr sz="2000"/>
          </a:p>
          <a:p>
            <a:pPr lvl="0">
              <a:defRPr sz="1800"/>
            </a:pPr>
            <a:endParaRPr sz="2000"/>
          </a:p>
          <a:p>
            <a:pPr lvl="0">
              <a:defRPr sz="1800"/>
            </a:pPr>
            <a:endParaRPr sz="2000"/>
          </a:p>
          <a:p>
            <a:pPr lvl="0">
              <a:defRPr sz="1800"/>
            </a:pPr>
            <a:endParaRPr sz="2000"/>
          </a:p>
          <a:p>
            <a:pPr lvl="0">
              <a:defRPr sz="1800"/>
            </a:pPr>
            <a:endParaRPr sz="2000"/>
          </a:p>
          <a:p>
            <a:pPr lvl="0">
              <a:defRPr sz="1800"/>
            </a:pPr>
            <a:r>
              <a:rPr sz="2000"/>
              <a:t>How to assign use-cases to iterations of development process?</a:t>
            </a:r>
          </a:p>
          <a:p>
            <a:pPr lvl="1">
              <a:defRPr sz="1800"/>
            </a:pPr>
            <a:r>
              <a:rPr sz="2000"/>
              <a:t>Use-cases should be implemented in the order of importance. For example:</a:t>
            </a:r>
          </a:p>
          <a:p>
            <a:pPr lvl="2">
              <a:defRPr sz="1800"/>
            </a:pPr>
            <a:r>
              <a:rPr/>
              <a:t>Use-cases that may contain risks</a:t>
            </a:r>
          </a:p>
          <a:p>
            <a:pPr lvl="2">
              <a:defRPr sz="1800"/>
            </a:pPr>
            <a:r>
              <a:rPr/>
              <a:t>Use-cases that build the architecture of the software</a:t>
            </a:r>
          </a:p>
          <a:p>
            <a:pPr lvl="2">
              <a:defRPr sz="1800"/>
            </a:pPr>
            <a:r>
              <a:rPr/>
              <a:t>Use-cases that realise a large part of the system functionality</a:t>
            </a:r>
          </a:p>
          <a:p>
            <a:pPr lvl="2">
              <a:defRPr sz="1800"/>
            </a:pPr>
            <a:r>
              <a:rPr/>
              <a:t>Use-cases that require new technology or significant research</a:t>
            </a:r>
          </a:p>
          <a:p>
            <a:pPr lvl="2">
              <a:defRPr sz="1800"/>
            </a:pPr>
            <a:r>
              <a:rPr/>
              <a:t>Use-cases that have great interests by the customer</a:t>
            </a:r>
          </a:p>
        </p:txBody>
      </p:sp>
      <p:grpSp>
        <p:nvGrpSpPr>
          <p:cNvPr id="1356" name="Group 1356"/>
          <p:cNvGrpSpPr/>
          <p:nvPr/>
        </p:nvGrpSpPr>
        <p:grpSpPr>
          <a:xfrm>
            <a:off x="3132865" y="1850305"/>
            <a:ext cx="5334201" cy="2257960"/>
            <a:chOff x="0" y="0"/>
            <a:chExt cx="5689813" cy="3211319"/>
          </a:xfrm>
        </p:grpSpPr>
        <p:sp>
          <p:nvSpPr>
            <p:cNvPr id="1328" name="Shape 1328"/>
            <p:cNvSpPr/>
            <p:nvPr/>
          </p:nvSpPr>
          <p:spPr>
            <a:xfrm>
              <a:off x="3624262" y="0"/>
              <a:ext cx="1489076" cy="1676400"/>
            </a:xfrm>
            <a:prstGeom prst="rect">
              <a:avLst/>
            </a:prstGeom>
            <a:solidFill>
              <a:srgbClr val="EAEAEA"/>
            </a:solid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29" name="Shape 1329"/>
            <p:cNvSpPr/>
            <p:nvPr/>
          </p:nvSpPr>
          <p:spPr>
            <a:xfrm>
              <a:off x="1728787" y="0"/>
              <a:ext cx="1630363" cy="2133600"/>
            </a:xfrm>
            <a:prstGeom prst="rect">
              <a:avLst/>
            </a:prstGeom>
            <a:solidFill>
              <a:srgbClr val="EAEAEA"/>
            </a:solid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30" name="Shape 1330"/>
            <p:cNvSpPr/>
            <p:nvPr/>
          </p:nvSpPr>
          <p:spPr>
            <a:xfrm>
              <a:off x="0" y="0"/>
              <a:ext cx="1474788" cy="1676400"/>
            </a:xfrm>
            <a:prstGeom prst="rect">
              <a:avLst/>
            </a:prstGeom>
            <a:solidFill>
              <a:srgbClr val="EAEAEA"/>
            </a:solidFill>
            <a:ln w="9525" cap="flat">
              <a:solidFill>
                <a:srgbClr val="000000"/>
              </a:solidFill>
              <a:prstDash val="solid"/>
              <a:round/>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31" name="Shape 1331"/>
            <p:cNvSpPr/>
            <p:nvPr/>
          </p:nvSpPr>
          <p:spPr>
            <a:xfrm>
              <a:off x="76201" y="260350"/>
              <a:ext cx="1373160" cy="525269"/>
            </a:xfrm>
            <a:prstGeom prst="rect">
              <a:avLst/>
            </a:prstGeom>
            <a:noFill/>
            <a:ln w="9525" cap="flat">
              <a:solidFill>
                <a:srgbClr val="333399"/>
              </a:solidFill>
              <a:prstDash val="solid"/>
              <a:round/>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iteration 1</a:t>
              </a:r>
            </a:p>
          </p:txBody>
        </p:sp>
        <p:sp>
          <p:nvSpPr>
            <p:cNvPr id="1332" name="Shape 1332"/>
            <p:cNvSpPr/>
            <p:nvPr/>
          </p:nvSpPr>
          <p:spPr>
            <a:xfrm>
              <a:off x="1912937" y="246061"/>
              <a:ext cx="1373160" cy="525269"/>
            </a:xfrm>
            <a:prstGeom prst="rect">
              <a:avLst/>
            </a:prstGeom>
            <a:noFill/>
            <a:ln w="9525" cap="flat">
              <a:solidFill>
                <a:srgbClr val="333399"/>
              </a:solidFill>
              <a:prstDash val="solid"/>
              <a:round/>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iteration 2</a:t>
              </a:r>
            </a:p>
          </p:txBody>
        </p:sp>
        <p:sp>
          <p:nvSpPr>
            <p:cNvPr id="1333" name="Shape 1333"/>
            <p:cNvSpPr/>
            <p:nvPr/>
          </p:nvSpPr>
          <p:spPr>
            <a:xfrm>
              <a:off x="3830637" y="246061"/>
              <a:ext cx="958072" cy="525269"/>
            </a:xfrm>
            <a:prstGeom prst="rect">
              <a:avLst/>
            </a:prstGeom>
            <a:noFill/>
            <a:ln w="9525" cap="flat">
              <a:solidFill>
                <a:srgbClr val="333399"/>
              </a:solidFill>
              <a:prstDash val="solid"/>
              <a:round/>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cycle 3</a:t>
              </a:r>
            </a:p>
          </p:txBody>
        </p:sp>
        <p:sp>
          <p:nvSpPr>
            <p:cNvPr id="1334" name="Shape 1334"/>
            <p:cNvSpPr/>
            <p:nvPr/>
          </p:nvSpPr>
          <p:spPr>
            <a:xfrm>
              <a:off x="4867275" y="457200"/>
              <a:ext cx="533400" cy="0"/>
            </a:xfrm>
            <a:prstGeom prst="line">
              <a:avLst/>
            </a:prstGeom>
            <a:noFill/>
            <a:ln w="9525" cap="flat">
              <a:solidFill>
                <a:srgbClr val="000000"/>
              </a:solidFill>
              <a:prstDash val="solid"/>
              <a:miter lim="800000"/>
              <a:tailEnd type="triangle" w="med" len="med"/>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35" name="Shape 1335"/>
            <p:cNvSpPr/>
            <p:nvPr/>
          </p:nvSpPr>
          <p:spPr>
            <a:xfrm>
              <a:off x="5389562" y="215900"/>
              <a:ext cx="300251"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a:t>
              </a:r>
            </a:p>
          </p:txBody>
        </p:sp>
        <p:grpSp>
          <p:nvGrpSpPr>
            <p:cNvPr id="1338" name="Group 1338"/>
            <p:cNvGrpSpPr/>
            <p:nvPr/>
          </p:nvGrpSpPr>
          <p:grpSpPr>
            <a:xfrm>
              <a:off x="215898" y="1008062"/>
              <a:ext cx="1143004" cy="526857"/>
              <a:chOff x="-1" y="0"/>
              <a:chExt cx="1143002" cy="526856"/>
            </a:xfrm>
          </p:grpSpPr>
          <p:sp>
            <p:nvSpPr>
              <p:cNvPr id="1336" name="Shape 1336"/>
              <p:cNvSpPr/>
              <p:nvPr/>
            </p:nvSpPr>
            <p:spPr>
              <a:xfrm>
                <a:off x="-1" y="0"/>
                <a:ext cx="1143002" cy="381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37" name="Shape 1337"/>
              <p:cNvSpPr/>
              <p:nvPr/>
            </p:nvSpPr>
            <p:spPr>
              <a:xfrm>
                <a:off x="381000" y="1587"/>
                <a:ext cx="266053"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A</a:t>
                </a:r>
              </a:p>
            </p:txBody>
          </p:sp>
        </p:grpSp>
        <p:grpSp>
          <p:nvGrpSpPr>
            <p:cNvPr id="1341" name="Group 1341"/>
            <p:cNvGrpSpPr/>
            <p:nvPr/>
          </p:nvGrpSpPr>
          <p:grpSpPr>
            <a:xfrm>
              <a:off x="1944686" y="1006475"/>
              <a:ext cx="1143003" cy="526856"/>
              <a:chOff x="-1" y="0"/>
              <a:chExt cx="1143002" cy="526856"/>
            </a:xfrm>
          </p:grpSpPr>
          <p:sp>
            <p:nvSpPr>
              <p:cNvPr id="1339" name="Shape 1339"/>
              <p:cNvSpPr/>
              <p:nvPr/>
            </p:nvSpPr>
            <p:spPr>
              <a:xfrm>
                <a:off x="-1" y="0"/>
                <a:ext cx="1143002" cy="381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40" name="Shape 1340"/>
              <p:cNvSpPr/>
              <p:nvPr/>
            </p:nvSpPr>
            <p:spPr>
              <a:xfrm>
                <a:off x="381000" y="1587"/>
                <a:ext cx="267764"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B</a:t>
                </a:r>
              </a:p>
            </p:txBody>
          </p:sp>
        </p:grpSp>
        <p:grpSp>
          <p:nvGrpSpPr>
            <p:cNvPr id="1344" name="Group 1344"/>
            <p:cNvGrpSpPr/>
            <p:nvPr/>
          </p:nvGrpSpPr>
          <p:grpSpPr>
            <a:xfrm>
              <a:off x="1944686" y="1676400"/>
              <a:ext cx="1143003" cy="526856"/>
              <a:chOff x="-1" y="0"/>
              <a:chExt cx="1143002" cy="526856"/>
            </a:xfrm>
          </p:grpSpPr>
          <p:sp>
            <p:nvSpPr>
              <p:cNvPr id="1342" name="Shape 1342"/>
              <p:cNvSpPr/>
              <p:nvPr/>
            </p:nvSpPr>
            <p:spPr>
              <a:xfrm>
                <a:off x="-1" y="0"/>
                <a:ext cx="1143002" cy="381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43" name="Shape 1343"/>
              <p:cNvSpPr/>
              <p:nvPr/>
            </p:nvSpPr>
            <p:spPr>
              <a:xfrm>
                <a:off x="381000" y="1587"/>
                <a:ext cx="271184"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C</a:t>
                </a:r>
              </a:p>
            </p:txBody>
          </p:sp>
        </p:grpSp>
        <p:grpSp>
          <p:nvGrpSpPr>
            <p:cNvPr id="1347" name="Group 1347"/>
            <p:cNvGrpSpPr/>
            <p:nvPr/>
          </p:nvGrpSpPr>
          <p:grpSpPr>
            <a:xfrm>
              <a:off x="3754436" y="1006475"/>
              <a:ext cx="1143003" cy="526856"/>
              <a:chOff x="-1" y="0"/>
              <a:chExt cx="1143002" cy="526856"/>
            </a:xfrm>
          </p:grpSpPr>
          <p:sp>
            <p:nvSpPr>
              <p:cNvPr id="1345" name="Shape 1345"/>
              <p:cNvSpPr/>
              <p:nvPr/>
            </p:nvSpPr>
            <p:spPr>
              <a:xfrm>
                <a:off x="-1" y="0"/>
                <a:ext cx="1143002" cy="381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cap="flat">
                <a:solidFill>
                  <a:srgbClr val="000000"/>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46" name="Shape 1346"/>
              <p:cNvSpPr/>
              <p:nvPr/>
            </p:nvSpPr>
            <p:spPr>
              <a:xfrm>
                <a:off x="381000" y="1587"/>
                <a:ext cx="288282"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6666FF"/>
                    </a:solidFill>
                    <a:uFillTx/>
                    <a:latin typeface="Verdana"/>
                    <a:ea typeface="Verdana"/>
                    <a:cs typeface="Verdana"/>
                    <a:sym typeface="Verdana"/>
                  </a:defRPr>
                </a:lvl1pPr>
              </a:lstStyle>
              <a:p>
                <a:pPr lvl="0">
                  <a:defRPr>
                    <a:solidFill>
                      <a:srgbClr val="000000"/>
                    </a:solidFill>
                  </a:defRPr>
                </a:pPr>
                <a:r>
                  <a:rPr>
                    <a:solidFill>
                      <a:srgbClr val="6666FF"/>
                    </a:solidFill>
                  </a:rPr>
                  <a:t>D</a:t>
                </a:r>
              </a:p>
            </p:txBody>
          </p:sp>
        </p:grpSp>
        <p:grpSp>
          <p:nvGrpSpPr>
            <p:cNvPr id="1350" name="Group 1350"/>
            <p:cNvGrpSpPr/>
            <p:nvPr/>
          </p:nvGrpSpPr>
          <p:grpSpPr>
            <a:xfrm>
              <a:off x="144462" y="2592387"/>
              <a:ext cx="1992313" cy="533401"/>
              <a:chOff x="0" y="0"/>
              <a:chExt cx="1992312" cy="533400"/>
            </a:xfrm>
          </p:grpSpPr>
          <p:sp>
            <p:nvSpPr>
              <p:cNvPr id="1348" name="Shape 1348"/>
              <p:cNvSpPr/>
              <p:nvPr/>
            </p:nvSpPr>
            <p:spPr>
              <a:xfrm rot="16200000">
                <a:off x="729456" y="-729457"/>
                <a:ext cx="533401" cy="19923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sp>
            <p:nvSpPr>
              <p:cNvPr id="1349" name="Shape 1349"/>
              <p:cNvSpPr/>
              <p:nvPr/>
            </p:nvSpPr>
            <p:spPr>
              <a:xfrm rot="16200000">
                <a:off x="1834455" y="-91183"/>
                <a:ext cx="66676" cy="2490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9525" cap="flat">
                <a:solidFill>
                  <a:srgbClr val="6699FF"/>
                </a:solidFill>
                <a:prstDash val="solid"/>
                <a:miter lim="800000"/>
              </a:ln>
              <a:effectLst/>
            </p:spPr>
            <p:txBody>
              <a:bodyPr wrap="square" lIns="45719" tIns="45719" rIns="45719" bIns="45719" numCol="1" anchor="ctr">
                <a:noAutofit/>
              </a:bodyPr>
              <a:lstStyle/>
              <a:p>
                <a:pPr>
                  <a:defRPr sz="1800">
                    <a:uFillTx/>
                    <a:latin typeface="Verdana"/>
                    <a:ea typeface="Verdana"/>
                    <a:cs typeface="Verdana"/>
                    <a:sym typeface="Verdana"/>
                  </a:defRPr>
                </a:pPr>
                <a:endParaRPr/>
              </a:p>
            </p:txBody>
          </p:sp>
        </p:grpSp>
        <p:sp>
          <p:nvSpPr>
            <p:cNvPr id="1351" name="Shape 1351"/>
            <p:cNvSpPr/>
            <p:nvPr/>
          </p:nvSpPr>
          <p:spPr>
            <a:xfrm>
              <a:off x="436562" y="2686050"/>
              <a:ext cx="1215031" cy="525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marL="0" marR="0">
                <a:defRPr sz="1800">
                  <a:solidFill>
                    <a:srgbClr val="6699FF"/>
                  </a:solidFill>
                  <a:uFillTx/>
                  <a:latin typeface="Verdana"/>
                  <a:ea typeface="Verdana"/>
                  <a:cs typeface="Verdana"/>
                  <a:sym typeface="Verdana"/>
                </a:defRPr>
              </a:lvl1pPr>
            </a:lstStyle>
            <a:p>
              <a:pPr lvl="0">
                <a:defRPr>
                  <a:solidFill>
                    <a:srgbClr val="000000"/>
                  </a:solidFill>
                </a:defRPr>
              </a:pPr>
              <a:r>
                <a:rPr>
                  <a:solidFill>
                    <a:srgbClr val="6699FF"/>
                  </a:solidFill>
                </a:rPr>
                <a:t>Use-case</a:t>
              </a:r>
            </a:p>
          </p:txBody>
        </p:sp>
        <p:sp>
          <p:nvSpPr>
            <p:cNvPr id="1352" name="Shape 1352"/>
            <p:cNvSpPr/>
            <p:nvPr/>
          </p:nvSpPr>
          <p:spPr>
            <a:xfrm flipH="1" flipV="1">
              <a:off x="792162" y="1368424"/>
              <a:ext cx="357189" cy="1222377"/>
            </a:xfrm>
            <a:prstGeom prst="line">
              <a:avLst/>
            </a:prstGeom>
            <a:noFill/>
            <a:ln w="9525" cap="flat">
              <a:solidFill>
                <a:srgbClr val="6699FF"/>
              </a:solidFill>
              <a:prstDash val="lg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53" name="Shape 1353"/>
            <p:cNvSpPr/>
            <p:nvPr/>
          </p:nvSpPr>
          <p:spPr>
            <a:xfrm flipV="1">
              <a:off x="1225549" y="1295400"/>
              <a:ext cx="914402" cy="1295400"/>
            </a:xfrm>
            <a:prstGeom prst="line">
              <a:avLst/>
            </a:prstGeom>
            <a:noFill/>
            <a:ln w="9525" cap="flat">
              <a:solidFill>
                <a:srgbClr val="6699FF"/>
              </a:solidFill>
              <a:prstDash val="lg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54" name="Shape 1354"/>
            <p:cNvSpPr/>
            <p:nvPr/>
          </p:nvSpPr>
          <p:spPr>
            <a:xfrm flipV="1">
              <a:off x="2139949" y="2057400"/>
              <a:ext cx="381002" cy="914400"/>
            </a:xfrm>
            <a:prstGeom prst="line">
              <a:avLst/>
            </a:prstGeom>
            <a:noFill/>
            <a:ln w="9525" cap="flat">
              <a:solidFill>
                <a:srgbClr val="6699FF"/>
              </a:solidFill>
              <a:prstDash val="lg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sp>
          <p:nvSpPr>
            <p:cNvPr id="1355" name="Shape 1355"/>
            <p:cNvSpPr/>
            <p:nvPr/>
          </p:nvSpPr>
          <p:spPr>
            <a:xfrm flipV="1">
              <a:off x="2139950" y="1371600"/>
              <a:ext cx="1828800" cy="1600200"/>
            </a:xfrm>
            <a:prstGeom prst="line">
              <a:avLst/>
            </a:prstGeom>
            <a:noFill/>
            <a:ln w="9525" cap="flat">
              <a:solidFill>
                <a:srgbClr val="6699FF"/>
              </a:solidFill>
              <a:prstDash val="lgDash"/>
              <a:miter lim="800000"/>
            </a:ln>
            <a:effectLst/>
          </p:spPr>
          <p:txBody>
            <a:bodyPr wrap="square" lIns="45719" tIns="45719" rIns="45719" bIns="45719" numCol="1" anchor="t">
              <a:noAutofit/>
            </a:bodyPr>
            <a:lstStyle/>
            <a:p>
              <a:pPr defTabSz="382676">
                <a:defRPr>
                  <a:uFillTx/>
                  <a:latin typeface="Helvetica"/>
                  <a:ea typeface="Helvetica"/>
                  <a:cs typeface="Helvetica"/>
                  <a:sym typeface="Helvetica"/>
                </a:defRPr>
              </a:pPr>
              <a:endParaRPr/>
            </a:p>
          </p:txBody>
        </p:sp>
      </p:grpSp>
      <p:sp>
        <p:nvSpPr>
          <p:cNvPr id="1357" name="Shape 1357"/>
          <p:cNvSpPr/>
          <p:nvPr/>
        </p:nvSpPr>
        <p:spPr>
          <a:xfrm>
            <a:off x="4363769" y="2218029"/>
            <a:ext cx="519055" cy="1"/>
          </a:xfrm>
          <a:prstGeom prst="line">
            <a:avLst/>
          </a:prstGeom>
          <a:ln>
            <a:solidFill/>
            <a:miter/>
            <a:tailEnd type="triangle"/>
          </a:ln>
        </p:spPr>
        <p:txBody>
          <a:bodyPr lIns="38267" tIns="38268" rIns="38267" bIns="38268"/>
          <a:lstStyle/>
          <a:p>
            <a:pPr defTabSz="382676">
              <a:defRPr>
                <a:uFillTx/>
                <a:latin typeface="Helvetica"/>
                <a:ea typeface="Helvetica"/>
                <a:cs typeface="Helvetica"/>
                <a:sym typeface="Helvetica"/>
              </a:defRPr>
            </a:pPr>
            <a:endParaRPr/>
          </a:p>
        </p:txBody>
      </p:sp>
      <p:sp>
        <p:nvSpPr>
          <p:cNvPr id="1358" name="Shape 1358"/>
          <p:cNvSpPr/>
          <p:nvPr/>
        </p:nvSpPr>
        <p:spPr>
          <a:xfrm>
            <a:off x="6128125" y="2218029"/>
            <a:ext cx="519054" cy="1"/>
          </a:xfrm>
          <a:prstGeom prst="line">
            <a:avLst/>
          </a:prstGeom>
          <a:ln>
            <a:solidFill/>
            <a:miter/>
            <a:tailEnd type="triangle"/>
          </a:ln>
        </p:spPr>
        <p:txBody>
          <a:bodyPr lIns="38267" tIns="38268" rIns="38267" bIns="38268"/>
          <a:lstStyle/>
          <a:p>
            <a:pPr defTabSz="382676">
              <a:defRPr>
                <a:uFillTx/>
                <a:latin typeface="Helvetica"/>
                <a:ea typeface="Helvetica"/>
                <a:cs typeface="Helvetica"/>
                <a:sym typeface="Helvetica"/>
              </a:defRPr>
            </a:pPr>
            <a:endParaRPr/>
          </a:p>
        </p:txBody>
      </p:sp>
    </p:spTree>
    <p:extLst>
      <p:ext uri="{BB962C8B-B14F-4D97-AF65-F5344CB8AC3E}">
        <p14:creationId xmlns:p14="http://schemas.microsoft.com/office/powerpoint/2010/main" val="346290633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Slide Number Placeholder 5"/>
          <p:cNvSpPr>
            <a:spLocks noGrp="1"/>
          </p:cNvSpPr>
          <p:nvPr>
            <p:ph type="sldNum" sz="quarter" idx="12"/>
          </p:nvPr>
        </p:nvSpPr>
        <p:spPr>
          <a:xfrm>
            <a:off x="16575980" y="9313333"/>
            <a:ext cx="480779" cy="3077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ahoma" charset="0"/>
                <a:ea typeface="Times New Roman" charset="0"/>
                <a:cs typeface="Times New Roman" charset="0"/>
              </a:defRPr>
            </a:lvl1pPr>
            <a:lvl2pPr marL="884393" indent="-340152" eaLnBrk="0" hangingPunct="0">
              <a:defRPr sz="2900">
                <a:solidFill>
                  <a:schemeClr val="tx1"/>
                </a:solidFill>
                <a:latin typeface="Tahoma" charset="0"/>
                <a:ea typeface="Times New Roman" charset="0"/>
                <a:cs typeface="Times New Roman" charset="0"/>
              </a:defRPr>
            </a:lvl2pPr>
            <a:lvl3pPr marL="1360606" indent="-272121" eaLnBrk="0" hangingPunct="0">
              <a:defRPr sz="2900">
                <a:solidFill>
                  <a:schemeClr val="tx1"/>
                </a:solidFill>
                <a:latin typeface="Tahoma" charset="0"/>
                <a:ea typeface="Times New Roman" charset="0"/>
                <a:cs typeface="Times New Roman" charset="0"/>
              </a:defRPr>
            </a:lvl3pPr>
            <a:lvl4pPr marL="1904848" indent="-272121" eaLnBrk="0" hangingPunct="0">
              <a:defRPr sz="2900">
                <a:solidFill>
                  <a:schemeClr val="tx1"/>
                </a:solidFill>
                <a:latin typeface="Tahoma" charset="0"/>
                <a:ea typeface="Times New Roman" charset="0"/>
                <a:cs typeface="Times New Roman" charset="0"/>
              </a:defRPr>
            </a:lvl4pPr>
            <a:lvl5pPr marL="2449090" indent="-272121" eaLnBrk="0" hangingPunct="0">
              <a:defRPr sz="2900">
                <a:solidFill>
                  <a:schemeClr val="tx1"/>
                </a:solidFill>
                <a:latin typeface="Tahoma" charset="0"/>
                <a:ea typeface="Times New Roman" charset="0"/>
                <a:cs typeface="Times New Roman" charset="0"/>
              </a:defRPr>
            </a:lvl5pPr>
            <a:lvl6pPr marL="2993333"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6pPr>
            <a:lvl7pPr marL="3537575"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7pPr>
            <a:lvl8pPr marL="4081818"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8pPr>
            <a:lvl9pPr marL="4626060"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9pPr>
          </a:lstStyle>
          <a:p>
            <a:pPr eaLnBrk="1" hangingPunct="1"/>
            <a:fld id="{C83755BD-BC31-2D43-8977-0064E86D184F}" type="slidenum">
              <a:rPr lang="vi-VN" altLang="en-US" sz="1700">
                <a:solidFill>
                  <a:schemeClr val="folHlink"/>
                </a:solidFill>
              </a:rPr>
              <a:pPr eaLnBrk="1" hangingPunct="1"/>
              <a:t>64</a:t>
            </a:fld>
            <a:endParaRPr lang="vi-VN" altLang="en-US" sz="1700">
              <a:solidFill>
                <a:schemeClr val="folHlink"/>
              </a:solidFill>
            </a:endParaRPr>
          </a:p>
        </p:txBody>
      </p:sp>
      <p:sp>
        <p:nvSpPr>
          <p:cNvPr id="44037" name="Rectangle 2"/>
          <p:cNvSpPr>
            <a:spLocks noGrp="1" noChangeArrowheads="1"/>
          </p:cNvSpPr>
          <p:nvPr>
            <p:ph type="title"/>
          </p:nvPr>
        </p:nvSpPr>
        <p:spPr/>
        <p:txBody>
          <a:bodyPr/>
          <a:lstStyle/>
          <a:p>
            <a:r>
              <a:rPr lang="en-US" dirty="0" err="1"/>
              <a:t>Thí</a:t>
            </a:r>
            <a:r>
              <a:rPr lang="en-US" dirty="0"/>
              <a:t> </a:t>
            </a:r>
            <a:r>
              <a:rPr lang="en-US" dirty="0" err="1"/>
              <a:t>dụ</a:t>
            </a:r>
            <a:endParaRPr lang="en-US" altLang="en-US" dirty="0"/>
          </a:p>
        </p:txBody>
      </p:sp>
      <p:sp>
        <p:nvSpPr>
          <p:cNvPr id="44038" name="Rectangle 3"/>
          <p:cNvSpPr>
            <a:spLocks noGrp="1" noChangeArrowheads="1"/>
          </p:cNvSpPr>
          <p:nvPr>
            <p:ph type="body" idx="1"/>
          </p:nvPr>
        </p:nvSpPr>
        <p:spPr/>
        <p:txBody>
          <a:bodyPr>
            <a:normAutofit/>
          </a:bodyPr>
          <a:lstStyle/>
          <a:p>
            <a:r>
              <a:rPr lang="vi-VN" sz="2400" dirty="0"/>
              <a:t>Máy rút tiền tự động (ATM) là một hệ thống con của ngân hàng cung cấp cho khách hàng của ngân hàng quyền truy cập vào các giao dịch tài chính trong một không gian công cộng mà không cần thủ quỹ, nhân viên bán hàng hoặc giao dịch viên ngân hàng.</a:t>
            </a:r>
          </a:p>
          <a:p>
            <a:pPr lvl="1"/>
            <a:r>
              <a:rPr lang="vi-VN" sz="2000" dirty="0"/>
              <a:t>Khách hàng sử dụng ATM ngân hàng / VISA để Kiểm tra Số dư tài khoản ngân hàng, Gửi tiền, Rút tiền mặt và / hoặc chuyển tiền</a:t>
            </a:r>
          </a:p>
          <a:p>
            <a:r>
              <a:rPr lang="vi-VN" sz="2400" dirty="0"/>
              <a:t>Trên hầu hết các máy ATM của ngân hàng, khách hàng được xác thực bằng cách đưa thẻ ATM nhựa vào và nhập mã số cá nhân (PIN).</a:t>
            </a:r>
          </a:p>
          <a:p>
            <a:r>
              <a:rPr lang="vi-VN" sz="2400" dirty="0"/>
              <a:t>Người vận hành cần thường xuyên đưa tiền vào máy, nhận séc, lấy thẻ</a:t>
            </a:r>
          </a:p>
          <a:p>
            <a:r>
              <a:rPr lang="vi-VN" sz="2400" dirty="0"/>
              <a:t>Xác định các tác nhân, ca sử dụng và sơ đồ ca sử dụng</a:t>
            </a:r>
            <a:endParaRPr lang="en-US" altLang="en-US" dirty="0"/>
          </a:p>
        </p:txBody>
      </p:sp>
    </p:spTree>
    <p:extLst>
      <p:ext uri="{BB962C8B-B14F-4D97-AF65-F5344CB8AC3E}">
        <p14:creationId xmlns:p14="http://schemas.microsoft.com/office/powerpoint/2010/main" val="3069902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Slide Number Placeholder 5"/>
          <p:cNvSpPr>
            <a:spLocks noGrp="1"/>
          </p:cNvSpPr>
          <p:nvPr>
            <p:ph type="sldNum" sz="quarter" idx="12"/>
          </p:nvPr>
        </p:nvSpPr>
        <p:spPr>
          <a:xfrm>
            <a:off x="16575980" y="9313333"/>
            <a:ext cx="480779" cy="3077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ahoma" charset="0"/>
                <a:ea typeface="Times New Roman" charset="0"/>
                <a:cs typeface="Times New Roman" charset="0"/>
              </a:defRPr>
            </a:lvl1pPr>
            <a:lvl2pPr marL="884393" indent="-340152" eaLnBrk="0" hangingPunct="0">
              <a:defRPr sz="2900">
                <a:solidFill>
                  <a:schemeClr val="tx1"/>
                </a:solidFill>
                <a:latin typeface="Tahoma" charset="0"/>
                <a:ea typeface="Times New Roman" charset="0"/>
                <a:cs typeface="Times New Roman" charset="0"/>
              </a:defRPr>
            </a:lvl2pPr>
            <a:lvl3pPr marL="1360606" indent="-272121" eaLnBrk="0" hangingPunct="0">
              <a:defRPr sz="2900">
                <a:solidFill>
                  <a:schemeClr val="tx1"/>
                </a:solidFill>
                <a:latin typeface="Tahoma" charset="0"/>
                <a:ea typeface="Times New Roman" charset="0"/>
                <a:cs typeface="Times New Roman" charset="0"/>
              </a:defRPr>
            </a:lvl3pPr>
            <a:lvl4pPr marL="1904848" indent="-272121" eaLnBrk="0" hangingPunct="0">
              <a:defRPr sz="2900">
                <a:solidFill>
                  <a:schemeClr val="tx1"/>
                </a:solidFill>
                <a:latin typeface="Tahoma" charset="0"/>
                <a:ea typeface="Times New Roman" charset="0"/>
                <a:cs typeface="Times New Roman" charset="0"/>
              </a:defRPr>
            </a:lvl4pPr>
            <a:lvl5pPr marL="2449090" indent="-272121" eaLnBrk="0" hangingPunct="0">
              <a:defRPr sz="2900">
                <a:solidFill>
                  <a:schemeClr val="tx1"/>
                </a:solidFill>
                <a:latin typeface="Tahoma" charset="0"/>
                <a:ea typeface="Times New Roman" charset="0"/>
                <a:cs typeface="Times New Roman" charset="0"/>
              </a:defRPr>
            </a:lvl5pPr>
            <a:lvl6pPr marL="2993333"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6pPr>
            <a:lvl7pPr marL="3537575"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7pPr>
            <a:lvl8pPr marL="4081818"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8pPr>
            <a:lvl9pPr marL="4626060"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9pPr>
          </a:lstStyle>
          <a:p>
            <a:pPr eaLnBrk="1" hangingPunct="1"/>
            <a:fld id="{26A4EF92-20CC-5D4C-A3BF-D2A96F0EC160}" type="slidenum">
              <a:rPr lang="vi-VN" altLang="en-US" sz="1700">
                <a:solidFill>
                  <a:schemeClr val="folHlink"/>
                </a:solidFill>
              </a:rPr>
              <a:pPr eaLnBrk="1" hangingPunct="1"/>
              <a:t>65</a:t>
            </a:fld>
            <a:endParaRPr lang="vi-VN" altLang="en-US" sz="1700">
              <a:solidFill>
                <a:schemeClr val="folHlink"/>
              </a:solidFill>
            </a:endParaRPr>
          </a:p>
        </p:txBody>
      </p:sp>
      <p:sp>
        <p:nvSpPr>
          <p:cNvPr id="45061" name="Rectangle 2"/>
          <p:cNvSpPr>
            <a:spLocks noGrp="1" noChangeArrowheads="1"/>
          </p:cNvSpPr>
          <p:nvPr>
            <p:ph type="title"/>
          </p:nvPr>
        </p:nvSpPr>
        <p:spPr/>
        <p:txBody>
          <a:bodyPr/>
          <a:lstStyle/>
          <a:p>
            <a:r>
              <a:rPr lang="en-US" altLang="en-US" dirty="0" err="1" smtClean="0"/>
              <a:t>Thí</a:t>
            </a:r>
            <a:r>
              <a:rPr lang="en-US" altLang="en-US" dirty="0" smtClean="0"/>
              <a:t> </a:t>
            </a:r>
            <a:r>
              <a:rPr lang="en-US" altLang="en-US" dirty="0" err="1" smtClean="0"/>
              <a:t>Dụ</a:t>
            </a:r>
            <a:endParaRPr lang="en-US" altLang="en-US" dirty="0"/>
          </a:p>
        </p:txBody>
      </p:sp>
      <p:sp>
        <p:nvSpPr>
          <p:cNvPr id="45062" name="Rectangle 3"/>
          <p:cNvSpPr>
            <a:spLocks noGrp="1" noChangeArrowheads="1"/>
          </p:cNvSpPr>
          <p:nvPr>
            <p:ph type="body" idx="1"/>
          </p:nvPr>
        </p:nvSpPr>
        <p:spPr/>
        <p:txBody>
          <a:bodyPr/>
          <a:lstStyle/>
          <a:p>
            <a:r>
              <a:rPr lang="en-US" sz="3200" dirty="0" smtClean="0"/>
              <a:t>Actors</a:t>
            </a:r>
            <a:endParaRPr lang="en-US" altLang="en-US" sz="2900" dirty="0"/>
          </a:p>
          <a:p>
            <a:pPr lvl="1"/>
            <a:r>
              <a:rPr lang="vi-VN" altLang="en-US" dirty="0" smtClean="0"/>
              <a:t>Bankcard </a:t>
            </a:r>
            <a:r>
              <a:rPr lang="vi-VN" altLang="en-US" dirty="0"/>
              <a:t>(Người có ngân hàng thẻ)</a:t>
            </a:r>
          </a:p>
          <a:p>
            <a:pPr lvl="1"/>
            <a:r>
              <a:rPr lang="vi-VN" altLang="en-US" dirty="0"/>
              <a:t>VISAcard (Người có VISA thẻ)</a:t>
            </a:r>
          </a:p>
          <a:p>
            <a:pPr lvl="1"/>
            <a:r>
              <a:rPr lang="vi-VN" altLang="en-US" dirty="0"/>
              <a:t>Nhà điều hành (Máy vận hành người)</a:t>
            </a:r>
          </a:p>
          <a:p>
            <a:pPr lvl="1"/>
            <a:r>
              <a:rPr lang="vi-VN" altLang="en-US" dirty="0"/>
              <a:t>VISA (VISA System)</a:t>
            </a:r>
          </a:p>
          <a:p>
            <a:pPr lvl="1"/>
            <a:r>
              <a:rPr lang="vi-VN" altLang="en-US" dirty="0"/>
              <a:t>Bank (Hàng thông tin hệ thống)</a:t>
            </a:r>
            <a:endParaRPr lang="en-US" altLang="en-US" sz="2900" dirty="0"/>
          </a:p>
          <a:p>
            <a:pPr lvl="1" eaLnBrk="1" hangingPunct="1"/>
            <a:endParaRPr lang="en-US" altLang="en-US" dirty="0"/>
          </a:p>
        </p:txBody>
      </p:sp>
    </p:spTree>
    <p:extLst>
      <p:ext uri="{BB962C8B-B14F-4D97-AF65-F5344CB8AC3E}">
        <p14:creationId xmlns:p14="http://schemas.microsoft.com/office/powerpoint/2010/main" val="33330690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Slide Number Placeholder 5"/>
          <p:cNvSpPr>
            <a:spLocks noGrp="1"/>
          </p:cNvSpPr>
          <p:nvPr>
            <p:ph type="sldNum" sz="quarter" idx="12"/>
          </p:nvPr>
        </p:nvSpPr>
        <p:spPr>
          <a:xfrm>
            <a:off x="16575980" y="9313333"/>
            <a:ext cx="480779" cy="3077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ahoma" charset="0"/>
                <a:ea typeface="Times New Roman" charset="0"/>
                <a:cs typeface="Times New Roman" charset="0"/>
              </a:defRPr>
            </a:lvl1pPr>
            <a:lvl2pPr marL="884393" indent="-340152" eaLnBrk="0" hangingPunct="0">
              <a:defRPr sz="2900">
                <a:solidFill>
                  <a:schemeClr val="tx1"/>
                </a:solidFill>
                <a:latin typeface="Tahoma" charset="0"/>
                <a:ea typeface="Times New Roman" charset="0"/>
                <a:cs typeface="Times New Roman" charset="0"/>
              </a:defRPr>
            </a:lvl2pPr>
            <a:lvl3pPr marL="1360606" indent="-272121" eaLnBrk="0" hangingPunct="0">
              <a:defRPr sz="2900">
                <a:solidFill>
                  <a:schemeClr val="tx1"/>
                </a:solidFill>
                <a:latin typeface="Tahoma" charset="0"/>
                <a:ea typeface="Times New Roman" charset="0"/>
                <a:cs typeface="Times New Roman" charset="0"/>
              </a:defRPr>
            </a:lvl3pPr>
            <a:lvl4pPr marL="1904848" indent="-272121" eaLnBrk="0" hangingPunct="0">
              <a:defRPr sz="2900">
                <a:solidFill>
                  <a:schemeClr val="tx1"/>
                </a:solidFill>
                <a:latin typeface="Tahoma" charset="0"/>
                <a:ea typeface="Times New Roman" charset="0"/>
                <a:cs typeface="Times New Roman" charset="0"/>
              </a:defRPr>
            </a:lvl4pPr>
            <a:lvl5pPr marL="2449090" indent="-272121" eaLnBrk="0" hangingPunct="0">
              <a:defRPr sz="2900">
                <a:solidFill>
                  <a:schemeClr val="tx1"/>
                </a:solidFill>
                <a:latin typeface="Tahoma" charset="0"/>
                <a:ea typeface="Times New Roman" charset="0"/>
                <a:cs typeface="Times New Roman" charset="0"/>
              </a:defRPr>
            </a:lvl5pPr>
            <a:lvl6pPr marL="2993333"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6pPr>
            <a:lvl7pPr marL="3537575"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7pPr>
            <a:lvl8pPr marL="4081818"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8pPr>
            <a:lvl9pPr marL="4626060"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9pPr>
          </a:lstStyle>
          <a:p>
            <a:pPr eaLnBrk="1" hangingPunct="1"/>
            <a:fld id="{C1E64A95-92F0-FF4B-A8C6-3BFE92DD879A}" type="slidenum">
              <a:rPr lang="vi-VN" altLang="en-US" sz="1700">
                <a:solidFill>
                  <a:schemeClr val="folHlink"/>
                </a:solidFill>
              </a:rPr>
              <a:pPr eaLnBrk="1" hangingPunct="1"/>
              <a:t>66</a:t>
            </a:fld>
            <a:endParaRPr lang="vi-VN" altLang="en-US" sz="1700">
              <a:solidFill>
                <a:schemeClr val="folHlink"/>
              </a:solidFill>
            </a:endParaRPr>
          </a:p>
        </p:txBody>
      </p:sp>
      <p:sp>
        <p:nvSpPr>
          <p:cNvPr id="46085" name="Rectangle 2"/>
          <p:cNvSpPr>
            <a:spLocks noGrp="1" noChangeArrowheads="1"/>
          </p:cNvSpPr>
          <p:nvPr>
            <p:ph type="title"/>
          </p:nvPr>
        </p:nvSpPr>
        <p:spPr/>
        <p:txBody>
          <a:bodyPr/>
          <a:lstStyle/>
          <a:p>
            <a:r>
              <a:rPr lang="en-US" altLang="en-US" dirty="0" err="1" smtClean="0"/>
              <a:t>Thí</a:t>
            </a:r>
            <a:r>
              <a:rPr lang="en-US" altLang="en-US" dirty="0" smtClean="0"/>
              <a:t> </a:t>
            </a:r>
            <a:r>
              <a:rPr lang="en-US" altLang="en-US" dirty="0" err="1" smtClean="0"/>
              <a:t>dụ</a:t>
            </a:r>
            <a:endParaRPr lang="en-US" altLang="en-US" dirty="0"/>
          </a:p>
        </p:txBody>
      </p:sp>
      <p:sp>
        <p:nvSpPr>
          <p:cNvPr id="46086" name="Rectangle 3"/>
          <p:cNvSpPr>
            <a:spLocks noGrp="1" noChangeArrowheads="1"/>
          </p:cNvSpPr>
          <p:nvPr>
            <p:ph type="body" idx="1"/>
          </p:nvPr>
        </p:nvSpPr>
        <p:spPr/>
        <p:txBody>
          <a:bodyPr/>
          <a:lstStyle/>
          <a:p>
            <a:r>
              <a:rPr lang="en-US" sz="3200" dirty="0" smtClean="0"/>
              <a:t>Use-cases </a:t>
            </a:r>
            <a:endParaRPr lang="en-US" altLang="en-US" sz="2900" dirty="0" smtClean="0"/>
          </a:p>
          <a:p>
            <a:pPr lvl="1"/>
            <a:r>
              <a:rPr lang="en-US" altLang="en-US" dirty="0" smtClean="0"/>
              <a:t>withdraw by bankcard (</a:t>
            </a:r>
            <a:r>
              <a:rPr lang="en-US" altLang="en-US" dirty="0" err="1" smtClean="0"/>
              <a:t>Rút</a:t>
            </a:r>
            <a:r>
              <a:rPr lang="en-US" altLang="en-US" dirty="0" smtClean="0"/>
              <a:t> </a:t>
            </a:r>
            <a:r>
              <a:rPr lang="en-US" altLang="en-US" dirty="0" err="1" smtClean="0"/>
              <a:t>tiền</a:t>
            </a:r>
            <a:r>
              <a:rPr lang="en-US" altLang="en-US" dirty="0" smtClean="0"/>
              <a:t> </a:t>
            </a:r>
            <a:r>
              <a:rPr lang="en-US" altLang="en-US" dirty="0" err="1" smtClean="0"/>
              <a:t>với</a:t>
            </a:r>
            <a:r>
              <a:rPr lang="en-US" altLang="en-US" dirty="0" smtClean="0"/>
              <a:t> </a:t>
            </a:r>
            <a:r>
              <a:rPr lang="en-US" altLang="en-US" dirty="0" err="1" smtClean="0"/>
              <a:t>thẻ</a:t>
            </a:r>
            <a:r>
              <a:rPr lang="en-US" altLang="en-US" dirty="0" smtClean="0"/>
              <a:t> </a:t>
            </a:r>
            <a:r>
              <a:rPr lang="en-US" altLang="en-US" dirty="0" err="1" smtClean="0"/>
              <a:t>ngân</a:t>
            </a:r>
            <a:r>
              <a:rPr lang="en-US" altLang="en-US" dirty="0" smtClean="0"/>
              <a:t> </a:t>
            </a:r>
            <a:r>
              <a:rPr lang="en-US" altLang="en-US" dirty="0" err="1" smtClean="0"/>
              <a:t>hàng</a:t>
            </a:r>
            <a:r>
              <a:rPr lang="en-US" altLang="en-US" dirty="0" smtClean="0"/>
              <a:t>)</a:t>
            </a:r>
          </a:p>
          <a:p>
            <a:pPr lvl="1"/>
            <a:r>
              <a:rPr lang="en-US" altLang="en-US" dirty="0" smtClean="0"/>
              <a:t>withdraw </a:t>
            </a:r>
            <a:r>
              <a:rPr lang="en-US" altLang="en-US" dirty="0"/>
              <a:t>by </a:t>
            </a:r>
            <a:r>
              <a:rPr lang="en-US" altLang="en-US" dirty="0" err="1" smtClean="0"/>
              <a:t>VISAcard</a:t>
            </a:r>
            <a:r>
              <a:rPr lang="en-US" altLang="en-US" dirty="0" smtClean="0"/>
              <a:t> (</a:t>
            </a:r>
            <a:r>
              <a:rPr lang="en-US" altLang="en-US" dirty="0" err="1"/>
              <a:t>Rút</a:t>
            </a:r>
            <a:r>
              <a:rPr lang="en-US" altLang="en-US" dirty="0"/>
              <a:t> </a:t>
            </a:r>
            <a:r>
              <a:rPr lang="en-US" altLang="en-US" dirty="0" err="1"/>
              <a:t>tiền</a:t>
            </a:r>
            <a:r>
              <a:rPr lang="en-US" altLang="en-US" dirty="0"/>
              <a:t> </a:t>
            </a:r>
            <a:r>
              <a:rPr lang="en-US" altLang="en-US" dirty="0" err="1"/>
              <a:t>với</a:t>
            </a:r>
            <a:r>
              <a:rPr lang="en-US" altLang="en-US" dirty="0"/>
              <a:t> </a:t>
            </a:r>
            <a:r>
              <a:rPr lang="en-US" altLang="en-US" dirty="0" err="1"/>
              <a:t>thẻ</a:t>
            </a:r>
            <a:r>
              <a:rPr lang="en-US" altLang="en-US" dirty="0"/>
              <a:t> </a:t>
            </a:r>
            <a:r>
              <a:rPr lang="en-US" altLang="en-US" dirty="0" smtClean="0"/>
              <a:t>VISA)</a:t>
            </a:r>
            <a:endParaRPr lang="en-US" altLang="en-US" dirty="0"/>
          </a:p>
          <a:p>
            <a:pPr lvl="1"/>
            <a:r>
              <a:rPr lang="en-US" altLang="en-US" dirty="0" smtClean="0"/>
              <a:t>Identify (</a:t>
            </a:r>
            <a:r>
              <a:rPr lang="en-US" altLang="en-US" dirty="0" err="1"/>
              <a:t>Kiểm</a:t>
            </a:r>
            <a:r>
              <a:rPr lang="en-US" altLang="en-US" dirty="0"/>
              <a:t> </a:t>
            </a:r>
            <a:r>
              <a:rPr lang="en-US" altLang="en-US" dirty="0" err="1"/>
              <a:t>tra</a:t>
            </a:r>
            <a:r>
              <a:rPr lang="en-US" altLang="en-US" dirty="0"/>
              <a:t> </a:t>
            </a:r>
            <a:r>
              <a:rPr lang="en-US" altLang="en-US" dirty="0" err="1"/>
              <a:t>mã</a:t>
            </a:r>
            <a:r>
              <a:rPr lang="en-US" altLang="en-US" dirty="0"/>
              <a:t> </a:t>
            </a:r>
            <a:r>
              <a:rPr lang="en-US" altLang="en-US" dirty="0" smtClean="0"/>
              <a:t>PIN)</a:t>
            </a:r>
            <a:endParaRPr lang="en-US" altLang="en-US" dirty="0"/>
          </a:p>
          <a:p>
            <a:pPr lvl="1"/>
            <a:r>
              <a:rPr lang="en-US" altLang="en-US" dirty="0" smtClean="0"/>
              <a:t>Balance (</a:t>
            </a:r>
            <a:r>
              <a:rPr lang="en-US" altLang="en-US" dirty="0" err="1"/>
              <a:t>Xem</a:t>
            </a:r>
            <a:r>
              <a:rPr lang="en-US" altLang="en-US" dirty="0"/>
              <a:t> </a:t>
            </a:r>
            <a:r>
              <a:rPr lang="en-US" altLang="en-US" dirty="0" err="1"/>
              <a:t>số</a:t>
            </a:r>
            <a:r>
              <a:rPr lang="en-US" altLang="en-US" dirty="0"/>
              <a:t> </a:t>
            </a:r>
            <a:r>
              <a:rPr lang="en-US" altLang="en-US" dirty="0" err="1"/>
              <a:t>tiền</a:t>
            </a:r>
            <a:r>
              <a:rPr lang="en-US" altLang="en-US" dirty="0"/>
              <a:t> </a:t>
            </a:r>
            <a:r>
              <a:rPr lang="en-US" altLang="en-US" dirty="0" err="1"/>
              <a:t>còn</a:t>
            </a:r>
            <a:r>
              <a:rPr lang="en-US" altLang="en-US" dirty="0"/>
              <a:t> </a:t>
            </a:r>
            <a:r>
              <a:rPr lang="en-US" altLang="en-US" dirty="0" err="1"/>
              <a:t>trong</a:t>
            </a:r>
            <a:r>
              <a:rPr lang="en-US" altLang="en-US" dirty="0"/>
              <a:t> </a:t>
            </a:r>
            <a:r>
              <a:rPr lang="en-US" altLang="en-US" dirty="0" err="1"/>
              <a:t>tài</a:t>
            </a:r>
            <a:r>
              <a:rPr lang="en-US" altLang="en-US" dirty="0"/>
              <a:t> </a:t>
            </a:r>
            <a:r>
              <a:rPr lang="en-US" altLang="en-US" dirty="0" err="1"/>
              <a:t>khoản</a:t>
            </a:r>
            <a:r>
              <a:rPr lang="en-US" altLang="en-US" dirty="0"/>
              <a:t> </a:t>
            </a:r>
            <a:r>
              <a:rPr lang="en-US" altLang="en-US" dirty="0" smtClean="0"/>
              <a:t>)</a:t>
            </a:r>
            <a:endParaRPr lang="en-US" altLang="en-US" dirty="0"/>
          </a:p>
          <a:p>
            <a:pPr lvl="1"/>
            <a:r>
              <a:rPr lang="en-US" altLang="en-US" dirty="0" smtClean="0"/>
              <a:t>Deposit (</a:t>
            </a:r>
            <a:r>
              <a:rPr lang="en-US" altLang="en-US" dirty="0" err="1"/>
              <a:t>Bỏ</a:t>
            </a:r>
            <a:r>
              <a:rPr lang="en-US" altLang="en-US" dirty="0"/>
              <a:t> </a:t>
            </a:r>
            <a:r>
              <a:rPr lang="en-US" altLang="en-US" dirty="0" err="1"/>
              <a:t>tiền</a:t>
            </a:r>
            <a:r>
              <a:rPr lang="en-US" altLang="en-US" dirty="0"/>
              <a:t> </a:t>
            </a:r>
            <a:r>
              <a:rPr lang="en-US" altLang="en-US" dirty="0" err="1"/>
              <a:t>vào</a:t>
            </a:r>
            <a:r>
              <a:rPr lang="en-US" altLang="en-US" dirty="0"/>
              <a:t> </a:t>
            </a:r>
            <a:r>
              <a:rPr lang="en-US" altLang="en-US" dirty="0" err="1"/>
              <a:t>tài</a:t>
            </a:r>
            <a:r>
              <a:rPr lang="en-US" altLang="en-US" dirty="0"/>
              <a:t> </a:t>
            </a:r>
            <a:r>
              <a:rPr lang="en-US" altLang="en-US" dirty="0" err="1"/>
              <a:t>khoản</a:t>
            </a:r>
            <a:r>
              <a:rPr lang="en-US" altLang="en-US" dirty="0"/>
              <a:t> </a:t>
            </a:r>
            <a:r>
              <a:rPr lang="en-US" altLang="en-US" dirty="0" err="1"/>
              <a:t>bằng</a:t>
            </a:r>
            <a:r>
              <a:rPr lang="en-US" altLang="en-US" dirty="0"/>
              <a:t> </a:t>
            </a:r>
            <a:r>
              <a:rPr lang="en-US" altLang="en-US" dirty="0" err="1"/>
              <a:t>ngân</a:t>
            </a:r>
            <a:r>
              <a:rPr lang="en-US" altLang="en-US" dirty="0"/>
              <a:t> </a:t>
            </a:r>
            <a:r>
              <a:rPr lang="en-US" altLang="en-US" dirty="0" err="1"/>
              <a:t>phiếu</a:t>
            </a:r>
            <a:r>
              <a:rPr lang="en-US" altLang="en-US" dirty="0"/>
              <a:t> </a:t>
            </a:r>
            <a:r>
              <a:rPr lang="en-US" altLang="en-US" dirty="0" err="1"/>
              <a:t>hoặc</a:t>
            </a:r>
            <a:r>
              <a:rPr lang="en-US" altLang="en-US" dirty="0"/>
              <a:t> </a:t>
            </a:r>
            <a:r>
              <a:rPr lang="en-US" altLang="en-US" dirty="0" err="1"/>
              <a:t>tiền</a:t>
            </a:r>
            <a:r>
              <a:rPr lang="en-US" altLang="en-US" dirty="0"/>
              <a:t> </a:t>
            </a:r>
            <a:r>
              <a:rPr lang="en-US" altLang="en-US" dirty="0" err="1"/>
              <a:t>mặt</a:t>
            </a:r>
            <a:r>
              <a:rPr lang="en-US" altLang="en-US" dirty="0"/>
              <a:t> </a:t>
            </a:r>
            <a:r>
              <a:rPr lang="en-US" altLang="en-US" dirty="0" smtClean="0"/>
              <a:t>)</a:t>
            </a:r>
            <a:endParaRPr lang="en-US" altLang="en-US" dirty="0"/>
          </a:p>
          <a:p>
            <a:pPr lvl="1"/>
            <a:r>
              <a:rPr lang="en-US" altLang="en-US" dirty="0" smtClean="0"/>
              <a:t>put money (</a:t>
            </a:r>
            <a:r>
              <a:rPr lang="en-US" altLang="en-US" dirty="0" err="1"/>
              <a:t>Nạp</a:t>
            </a:r>
            <a:r>
              <a:rPr lang="en-US" altLang="en-US" dirty="0"/>
              <a:t> </a:t>
            </a:r>
            <a:r>
              <a:rPr lang="en-US" altLang="en-US" dirty="0" err="1"/>
              <a:t>tiền</a:t>
            </a:r>
            <a:r>
              <a:rPr lang="en-US" altLang="en-US" dirty="0"/>
              <a:t> </a:t>
            </a:r>
            <a:r>
              <a:rPr lang="en-US" altLang="en-US" dirty="0" err="1"/>
              <a:t>vào</a:t>
            </a:r>
            <a:r>
              <a:rPr lang="en-US" altLang="en-US" dirty="0"/>
              <a:t> </a:t>
            </a:r>
            <a:r>
              <a:rPr lang="en-US" altLang="en-US" dirty="0" err="1"/>
              <a:t>máy</a:t>
            </a:r>
            <a:r>
              <a:rPr lang="en-US" altLang="en-US" dirty="0"/>
              <a:t> </a:t>
            </a:r>
            <a:r>
              <a:rPr lang="en-US" altLang="en-US" dirty="0" smtClean="0"/>
              <a:t>)</a:t>
            </a:r>
            <a:endParaRPr lang="en-US" altLang="en-US" dirty="0"/>
          </a:p>
          <a:p>
            <a:pPr lvl="1"/>
            <a:r>
              <a:rPr lang="en-US" altLang="en-US" dirty="0" smtClean="0"/>
              <a:t>get cards (</a:t>
            </a:r>
            <a:r>
              <a:rPr lang="en-US" altLang="en-US" dirty="0" err="1"/>
              <a:t>Lấy</a:t>
            </a:r>
            <a:r>
              <a:rPr lang="en-US" altLang="en-US" dirty="0"/>
              <a:t> </a:t>
            </a:r>
            <a:r>
              <a:rPr lang="en-US" altLang="en-US" dirty="0" err="1"/>
              <a:t>thẻ</a:t>
            </a:r>
            <a:r>
              <a:rPr lang="en-US" altLang="en-US" dirty="0"/>
              <a:t> </a:t>
            </a:r>
            <a:r>
              <a:rPr lang="en-US" altLang="en-US" dirty="0" err="1"/>
              <a:t>bị</a:t>
            </a:r>
            <a:r>
              <a:rPr lang="en-US" altLang="en-US" dirty="0"/>
              <a:t> </a:t>
            </a:r>
            <a:r>
              <a:rPr lang="en-US" altLang="en-US" dirty="0" err="1"/>
              <a:t>nuốt</a:t>
            </a:r>
            <a:r>
              <a:rPr lang="en-US" altLang="en-US" dirty="0"/>
              <a:t> </a:t>
            </a:r>
            <a:r>
              <a:rPr lang="en-US" altLang="en-US" dirty="0" err="1"/>
              <a:t>trong</a:t>
            </a:r>
            <a:r>
              <a:rPr lang="en-US" altLang="en-US" dirty="0"/>
              <a:t> </a:t>
            </a:r>
            <a:r>
              <a:rPr lang="en-US" altLang="en-US" dirty="0" err="1"/>
              <a:t>máy</a:t>
            </a:r>
            <a:r>
              <a:rPr lang="en-US" altLang="en-US" dirty="0"/>
              <a:t> </a:t>
            </a:r>
            <a:r>
              <a:rPr lang="en-US" altLang="en-US" dirty="0" smtClean="0"/>
              <a:t>)</a:t>
            </a:r>
            <a:endParaRPr lang="en-US" altLang="en-US" dirty="0"/>
          </a:p>
          <a:p>
            <a:pPr lvl="1"/>
            <a:r>
              <a:rPr lang="en-US" altLang="en-US" dirty="0" smtClean="0"/>
              <a:t>get checks (</a:t>
            </a:r>
            <a:r>
              <a:rPr lang="en-US" altLang="en-US" dirty="0" err="1"/>
              <a:t>Lấy</a:t>
            </a:r>
            <a:r>
              <a:rPr lang="en-US" altLang="en-US" dirty="0"/>
              <a:t> </a:t>
            </a:r>
            <a:r>
              <a:rPr lang="en-US" altLang="en-US" dirty="0" err="1"/>
              <a:t>ngân</a:t>
            </a:r>
            <a:r>
              <a:rPr lang="en-US" altLang="en-US" dirty="0"/>
              <a:t> </a:t>
            </a:r>
            <a:r>
              <a:rPr lang="en-US" altLang="en-US" dirty="0" err="1"/>
              <a:t>phiếu</a:t>
            </a:r>
            <a:r>
              <a:rPr lang="en-US" altLang="en-US" dirty="0"/>
              <a:t> </a:t>
            </a:r>
            <a:r>
              <a:rPr lang="en-US" altLang="en-US" dirty="0" err="1"/>
              <a:t>trong</a:t>
            </a:r>
            <a:r>
              <a:rPr lang="en-US" altLang="en-US" dirty="0"/>
              <a:t> </a:t>
            </a:r>
            <a:r>
              <a:rPr lang="en-US" altLang="en-US" dirty="0" err="1"/>
              <a:t>máy</a:t>
            </a:r>
            <a:r>
              <a:rPr lang="en-US" altLang="en-US" dirty="0"/>
              <a:t> </a:t>
            </a:r>
            <a:r>
              <a:rPr lang="en-US" altLang="en-US" dirty="0" smtClean="0"/>
              <a:t>)</a:t>
            </a:r>
            <a:endParaRPr lang="en-US" altLang="en-US" dirty="0"/>
          </a:p>
          <a:p>
            <a:pPr lvl="1" eaLnBrk="1" hangingPunct="1"/>
            <a:endParaRPr lang="en-US" altLang="en-US" dirty="0"/>
          </a:p>
        </p:txBody>
      </p:sp>
    </p:spTree>
    <p:extLst>
      <p:ext uri="{BB962C8B-B14F-4D97-AF65-F5344CB8AC3E}">
        <p14:creationId xmlns:p14="http://schemas.microsoft.com/office/powerpoint/2010/main" val="3071297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Slide Number Placeholder 5"/>
          <p:cNvSpPr>
            <a:spLocks noGrp="1"/>
          </p:cNvSpPr>
          <p:nvPr>
            <p:ph type="sldNum" sz="quarter" idx="12"/>
          </p:nvPr>
        </p:nvSpPr>
        <p:spPr>
          <a:xfrm>
            <a:off x="16575980" y="9313333"/>
            <a:ext cx="480779" cy="3077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ahoma" charset="0"/>
                <a:ea typeface="Times New Roman" charset="0"/>
                <a:cs typeface="Times New Roman" charset="0"/>
              </a:defRPr>
            </a:lvl1pPr>
            <a:lvl2pPr marL="884393" indent="-340152" eaLnBrk="0" hangingPunct="0">
              <a:defRPr sz="2900">
                <a:solidFill>
                  <a:schemeClr val="tx1"/>
                </a:solidFill>
                <a:latin typeface="Tahoma" charset="0"/>
                <a:ea typeface="Times New Roman" charset="0"/>
                <a:cs typeface="Times New Roman" charset="0"/>
              </a:defRPr>
            </a:lvl2pPr>
            <a:lvl3pPr marL="1360606" indent="-272121" eaLnBrk="0" hangingPunct="0">
              <a:defRPr sz="2900">
                <a:solidFill>
                  <a:schemeClr val="tx1"/>
                </a:solidFill>
                <a:latin typeface="Tahoma" charset="0"/>
                <a:ea typeface="Times New Roman" charset="0"/>
                <a:cs typeface="Times New Roman" charset="0"/>
              </a:defRPr>
            </a:lvl3pPr>
            <a:lvl4pPr marL="1904848" indent="-272121" eaLnBrk="0" hangingPunct="0">
              <a:defRPr sz="2900">
                <a:solidFill>
                  <a:schemeClr val="tx1"/>
                </a:solidFill>
                <a:latin typeface="Tahoma" charset="0"/>
                <a:ea typeface="Times New Roman" charset="0"/>
                <a:cs typeface="Times New Roman" charset="0"/>
              </a:defRPr>
            </a:lvl4pPr>
            <a:lvl5pPr marL="2449090" indent="-272121" eaLnBrk="0" hangingPunct="0">
              <a:defRPr sz="2900">
                <a:solidFill>
                  <a:schemeClr val="tx1"/>
                </a:solidFill>
                <a:latin typeface="Tahoma" charset="0"/>
                <a:ea typeface="Times New Roman" charset="0"/>
                <a:cs typeface="Times New Roman" charset="0"/>
              </a:defRPr>
            </a:lvl5pPr>
            <a:lvl6pPr marL="2993333"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6pPr>
            <a:lvl7pPr marL="3537575"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7pPr>
            <a:lvl8pPr marL="4081818"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8pPr>
            <a:lvl9pPr marL="4626060"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9pPr>
          </a:lstStyle>
          <a:p>
            <a:pPr eaLnBrk="1" hangingPunct="1"/>
            <a:fld id="{8AFD2458-6ECE-AE42-AE8C-C82E3052D0E9}" type="slidenum">
              <a:rPr lang="vi-VN" altLang="en-US" sz="1700">
                <a:solidFill>
                  <a:schemeClr val="folHlink"/>
                </a:solidFill>
              </a:rPr>
              <a:pPr eaLnBrk="1" hangingPunct="1"/>
              <a:t>67</a:t>
            </a:fld>
            <a:endParaRPr lang="vi-VN" altLang="en-US" sz="1700">
              <a:solidFill>
                <a:schemeClr val="folHlink"/>
              </a:solidFill>
            </a:endParaRPr>
          </a:p>
        </p:txBody>
      </p:sp>
      <p:sp>
        <p:nvSpPr>
          <p:cNvPr id="47109" name="Rectangle 2"/>
          <p:cNvSpPr>
            <a:spLocks noGrp="1" noChangeArrowheads="1"/>
          </p:cNvSpPr>
          <p:nvPr>
            <p:ph type="title"/>
          </p:nvPr>
        </p:nvSpPr>
        <p:spPr/>
        <p:txBody>
          <a:bodyPr/>
          <a:lstStyle/>
          <a:p>
            <a:r>
              <a:rPr lang="en-US" dirty="0" err="1" smtClean="0"/>
              <a:t>Thí</a:t>
            </a:r>
            <a:r>
              <a:rPr lang="en-US" dirty="0" smtClean="0"/>
              <a:t> </a:t>
            </a:r>
            <a:r>
              <a:rPr lang="en-US" dirty="0" err="1" smtClean="0"/>
              <a:t>dụ</a:t>
            </a:r>
            <a:endParaRPr lang="en-US" altLang="en-US" dirty="0"/>
          </a:p>
        </p:txBody>
      </p:sp>
      <p:grpSp>
        <p:nvGrpSpPr>
          <p:cNvPr id="47110" name="Group 3"/>
          <p:cNvGrpSpPr>
            <a:grpSpLocks/>
          </p:cNvGrpSpPr>
          <p:nvPr/>
        </p:nvGrpSpPr>
        <p:grpSpPr bwMode="auto">
          <a:xfrm>
            <a:off x="2032000" y="1905000"/>
            <a:ext cx="609600" cy="914400"/>
            <a:chOff x="1344" y="2640"/>
            <a:chExt cx="288" cy="576"/>
          </a:xfrm>
        </p:grpSpPr>
        <p:sp>
          <p:nvSpPr>
            <p:cNvPr id="47163" name="Oval 4"/>
            <p:cNvSpPr>
              <a:spLocks noChangeArrowheads="1"/>
            </p:cNvSpPr>
            <p:nvPr/>
          </p:nvSpPr>
          <p:spPr bwMode="auto">
            <a:xfrm>
              <a:off x="1392" y="2640"/>
              <a:ext cx="192" cy="192"/>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64" name="Line 5"/>
            <p:cNvSpPr>
              <a:spLocks noChangeShapeType="1"/>
            </p:cNvSpPr>
            <p:nvPr/>
          </p:nvSpPr>
          <p:spPr bwMode="auto">
            <a:xfrm>
              <a:off x="1488" y="2832"/>
              <a:ext cx="0" cy="2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5" name="Line 6"/>
            <p:cNvSpPr>
              <a:spLocks noChangeShapeType="1"/>
            </p:cNvSpPr>
            <p:nvPr/>
          </p:nvSpPr>
          <p:spPr bwMode="auto">
            <a:xfrm flipH="1">
              <a:off x="1344"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6" name="Line 7"/>
            <p:cNvSpPr>
              <a:spLocks noChangeShapeType="1"/>
            </p:cNvSpPr>
            <p:nvPr/>
          </p:nvSpPr>
          <p:spPr bwMode="auto">
            <a:xfrm>
              <a:off x="1488"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7" name="Line 8"/>
            <p:cNvSpPr>
              <a:spLocks noChangeShapeType="1"/>
            </p:cNvSpPr>
            <p:nvPr/>
          </p:nvSpPr>
          <p:spPr bwMode="auto">
            <a:xfrm>
              <a:off x="1344" y="2976"/>
              <a:ext cx="288"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grpSp>
      <p:sp>
        <p:nvSpPr>
          <p:cNvPr id="47111" name="Text Box 9"/>
          <p:cNvSpPr txBox="1">
            <a:spLocks noChangeArrowheads="1"/>
          </p:cNvSpPr>
          <p:nvPr/>
        </p:nvSpPr>
        <p:spPr bwMode="auto">
          <a:xfrm>
            <a:off x="1727200" y="2743201"/>
            <a:ext cx="1246210"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VISAcard</a:t>
            </a:r>
          </a:p>
        </p:txBody>
      </p:sp>
      <p:sp>
        <p:nvSpPr>
          <p:cNvPr id="47112" name="Oval 10"/>
          <p:cNvSpPr>
            <a:spLocks noChangeArrowheads="1"/>
          </p:cNvSpPr>
          <p:nvPr/>
        </p:nvSpPr>
        <p:spPr bwMode="auto">
          <a:xfrm>
            <a:off x="3860801" y="2057400"/>
            <a:ext cx="3759200" cy="6858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13" name="Text Box 11"/>
          <p:cNvSpPr txBox="1">
            <a:spLocks noChangeArrowheads="1"/>
          </p:cNvSpPr>
          <p:nvPr/>
        </p:nvSpPr>
        <p:spPr bwMode="auto">
          <a:xfrm>
            <a:off x="4261708" y="2209801"/>
            <a:ext cx="2951035" cy="81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dirty="0" err="1">
                <a:solidFill>
                  <a:schemeClr val="tx2"/>
                </a:solidFill>
                <a:latin typeface="Times New Roman" charset="0"/>
              </a:rPr>
              <a:t>rút</a:t>
            </a:r>
            <a:r>
              <a:rPr lang="en-US" altLang="en-US" dirty="0">
                <a:solidFill>
                  <a:schemeClr val="tx2"/>
                </a:solidFill>
                <a:latin typeface="Times New Roman" charset="0"/>
              </a:rPr>
              <a:t> </a:t>
            </a:r>
            <a:r>
              <a:rPr lang="en-US" altLang="en-US" dirty="0" err="1">
                <a:solidFill>
                  <a:schemeClr val="tx2"/>
                </a:solidFill>
                <a:latin typeface="Times New Roman" charset="0"/>
              </a:rPr>
              <a:t>tiền</a:t>
            </a:r>
            <a:r>
              <a:rPr lang="en-US" altLang="en-US" dirty="0">
                <a:solidFill>
                  <a:schemeClr val="tx2"/>
                </a:solidFill>
                <a:latin typeface="Times New Roman" charset="0"/>
              </a:rPr>
              <a:t> </a:t>
            </a:r>
            <a:r>
              <a:rPr lang="en-US" altLang="en-US" dirty="0" err="1">
                <a:solidFill>
                  <a:schemeClr val="tx2"/>
                </a:solidFill>
                <a:latin typeface="Times New Roman" charset="0"/>
              </a:rPr>
              <a:t>bằng</a:t>
            </a:r>
            <a:r>
              <a:rPr lang="en-US" altLang="en-US" dirty="0">
                <a:solidFill>
                  <a:schemeClr val="tx2"/>
                </a:solidFill>
                <a:latin typeface="Times New Roman" charset="0"/>
              </a:rPr>
              <a:t> </a:t>
            </a:r>
            <a:r>
              <a:rPr lang="en-US" altLang="en-US" dirty="0" err="1">
                <a:solidFill>
                  <a:schemeClr val="tx2"/>
                </a:solidFill>
                <a:latin typeface="Times New Roman" charset="0"/>
              </a:rPr>
              <a:t>thẻ</a:t>
            </a:r>
            <a:r>
              <a:rPr lang="en-US" altLang="en-US" dirty="0">
                <a:solidFill>
                  <a:schemeClr val="tx2"/>
                </a:solidFill>
                <a:latin typeface="Times New Roman" charset="0"/>
              </a:rPr>
              <a:t> VISA</a:t>
            </a:r>
          </a:p>
          <a:p>
            <a:pPr algn="ctr" eaLnBrk="1" hangingPunct="1"/>
            <a:r>
              <a:rPr lang="en-US" altLang="en-US" dirty="0">
                <a:solidFill>
                  <a:schemeClr val="tx2"/>
                </a:solidFill>
                <a:latin typeface="Times New Roman" charset="0"/>
              </a:rPr>
              <a:t> </a:t>
            </a:r>
            <a:endParaRPr lang="en-US" altLang="en-US" dirty="0">
              <a:solidFill>
                <a:schemeClr val="tx2"/>
              </a:solidFill>
              <a:latin typeface="Times New Roman" charset="0"/>
            </a:endParaRPr>
          </a:p>
        </p:txBody>
      </p:sp>
      <p:sp>
        <p:nvSpPr>
          <p:cNvPr id="47114" name="Line 12"/>
          <p:cNvSpPr>
            <a:spLocks noChangeShapeType="1"/>
          </p:cNvSpPr>
          <p:nvPr/>
        </p:nvSpPr>
        <p:spPr bwMode="auto">
          <a:xfrm>
            <a:off x="2743201" y="2438400"/>
            <a:ext cx="1117600"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15" name="Line 13"/>
          <p:cNvSpPr>
            <a:spLocks noChangeShapeType="1"/>
          </p:cNvSpPr>
          <p:nvPr/>
        </p:nvSpPr>
        <p:spPr bwMode="auto">
          <a:xfrm>
            <a:off x="7620000" y="2438400"/>
            <a:ext cx="1219200"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grpSp>
        <p:nvGrpSpPr>
          <p:cNvPr id="47116" name="Group 14"/>
          <p:cNvGrpSpPr>
            <a:grpSpLocks/>
          </p:cNvGrpSpPr>
          <p:nvPr/>
        </p:nvGrpSpPr>
        <p:grpSpPr bwMode="auto">
          <a:xfrm>
            <a:off x="9042400" y="1905000"/>
            <a:ext cx="609600" cy="914400"/>
            <a:chOff x="1344" y="2640"/>
            <a:chExt cx="288" cy="576"/>
          </a:xfrm>
        </p:grpSpPr>
        <p:sp>
          <p:nvSpPr>
            <p:cNvPr id="47158" name="Oval 15"/>
            <p:cNvSpPr>
              <a:spLocks noChangeArrowheads="1"/>
            </p:cNvSpPr>
            <p:nvPr/>
          </p:nvSpPr>
          <p:spPr bwMode="auto">
            <a:xfrm>
              <a:off x="1392" y="2640"/>
              <a:ext cx="192" cy="192"/>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59" name="Line 16"/>
            <p:cNvSpPr>
              <a:spLocks noChangeShapeType="1"/>
            </p:cNvSpPr>
            <p:nvPr/>
          </p:nvSpPr>
          <p:spPr bwMode="auto">
            <a:xfrm>
              <a:off x="1488" y="2832"/>
              <a:ext cx="0" cy="2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0" name="Line 17"/>
            <p:cNvSpPr>
              <a:spLocks noChangeShapeType="1"/>
            </p:cNvSpPr>
            <p:nvPr/>
          </p:nvSpPr>
          <p:spPr bwMode="auto">
            <a:xfrm flipH="1">
              <a:off x="1344"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1" name="Line 18"/>
            <p:cNvSpPr>
              <a:spLocks noChangeShapeType="1"/>
            </p:cNvSpPr>
            <p:nvPr/>
          </p:nvSpPr>
          <p:spPr bwMode="auto">
            <a:xfrm>
              <a:off x="1488"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62" name="Line 19"/>
            <p:cNvSpPr>
              <a:spLocks noChangeShapeType="1"/>
            </p:cNvSpPr>
            <p:nvPr/>
          </p:nvSpPr>
          <p:spPr bwMode="auto">
            <a:xfrm>
              <a:off x="1344" y="2976"/>
              <a:ext cx="288"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grpSp>
      <p:sp>
        <p:nvSpPr>
          <p:cNvPr id="47117" name="Text Box 20"/>
          <p:cNvSpPr txBox="1">
            <a:spLocks noChangeArrowheads="1"/>
          </p:cNvSpPr>
          <p:nvPr/>
        </p:nvSpPr>
        <p:spPr bwMode="auto">
          <a:xfrm>
            <a:off x="8898467" y="2743201"/>
            <a:ext cx="781339"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VISA</a:t>
            </a:r>
          </a:p>
        </p:txBody>
      </p:sp>
      <p:grpSp>
        <p:nvGrpSpPr>
          <p:cNvPr id="47118" name="Group 21"/>
          <p:cNvGrpSpPr>
            <a:grpSpLocks/>
          </p:cNvGrpSpPr>
          <p:nvPr/>
        </p:nvGrpSpPr>
        <p:grpSpPr bwMode="auto">
          <a:xfrm>
            <a:off x="2032000" y="3519488"/>
            <a:ext cx="609600" cy="914400"/>
            <a:chOff x="1344" y="2640"/>
            <a:chExt cx="288" cy="576"/>
          </a:xfrm>
        </p:grpSpPr>
        <p:sp>
          <p:nvSpPr>
            <p:cNvPr id="47153" name="Oval 22"/>
            <p:cNvSpPr>
              <a:spLocks noChangeArrowheads="1"/>
            </p:cNvSpPr>
            <p:nvPr/>
          </p:nvSpPr>
          <p:spPr bwMode="auto">
            <a:xfrm>
              <a:off x="1392" y="2640"/>
              <a:ext cx="192" cy="192"/>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54" name="Line 23"/>
            <p:cNvSpPr>
              <a:spLocks noChangeShapeType="1"/>
            </p:cNvSpPr>
            <p:nvPr/>
          </p:nvSpPr>
          <p:spPr bwMode="auto">
            <a:xfrm>
              <a:off x="1488" y="2832"/>
              <a:ext cx="0" cy="2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5" name="Line 24"/>
            <p:cNvSpPr>
              <a:spLocks noChangeShapeType="1"/>
            </p:cNvSpPr>
            <p:nvPr/>
          </p:nvSpPr>
          <p:spPr bwMode="auto">
            <a:xfrm flipH="1">
              <a:off x="1344"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6" name="Line 25"/>
            <p:cNvSpPr>
              <a:spLocks noChangeShapeType="1"/>
            </p:cNvSpPr>
            <p:nvPr/>
          </p:nvSpPr>
          <p:spPr bwMode="auto">
            <a:xfrm>
              <a:off x="1488"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7" name="Line 26"/>
            <p:cNvSpPr>
              <a:spLocks noChangeShapeType="1"/>
            </p:cNvSpPr>
            <p:nvPr/>
          </p:nvSpPr>
          <p:spPr bwMode="auto">
            <a:xfrm>
              <a:off x="1344" y="2976"/>
              <a:ext cx="288"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grpSp>
      <p:sp>
        <p:nvSpPr>
          <p:cNvPr id="47119" name="Text Box 27"/>
          <p:cNvSpPr txBox="1">
            <a:spLocks noChangeArrowheads="1"/>
          </p:cNvSpPr>
          <p:nvPr/>
        </p:nvSpPr>
        <p:spPr bwMode="auto">
          <a:xfrm>
            <a:off x="1727202" y="4357689"/>
            <a:ext cx="1143618"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bankcard</a:t>
            </a:r>
          </a:p>
        </p:txBody>
      </p:sp>
      <p:sp>
        <p:nvSpPr>
          <p:cNvPr id="47120" name="Oval 28"/>
          <p:cNvSpPr>
            <a:spLocks noChangeArrowheads="1"/>
          </p:cNvSpPr>
          <p:nvPr/>
        </p:nvSpPr>
        <p:spPr bwMode="auto">
          <a:xfrm>
            <a:off x="3962400" y="2971800"/>
            <a:ext cx="3759200" cy="6096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21" name="Text Box 29"/>
          <p:cNvSpPr txBox="1">
            <a:spLocks noChangeArrowheads="1"/>
          </p:cNvSpPr>
          <p:nvPr/>
        </p:nvSpPr>
        <p:spPr bwMode="auto">
          <a:xfrm>
            <a:off x="4085059" y="3108326"/>
            <a:ext cx="3509650"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dirty="0" err="1">
                <a:solidFill>
                  <a:schemeClr val="tx2"/>
                </a:solidFill>
                <a:latin typeface="Times New Roman" charset="0"/>
              </a:rPr>
              <a:t>rút</a:t>
            </a:r>
            <a:r>
              <a:rPr lang="en-US" altLang="en-US" dirty="0">
                <a:solidFill>
                  <a:schemeClr val="tx2"/>
                </a:solidFill>
                <a:latin typeface="Times New Roman" charset="0"/>
              </a:rPr>
              <a:t> </a:t>
            </a:r>
            <a:r>
              <a:rPr lang="en-US" altLang="en-US" dirty="0" err="1">
                <a:solidFill>
                  <a:schemeClr val="tx2"/>
                </a:solidFill>
                <a:latin typeface="Times New Roman" charset="0"/>
              </a:rPr>
              <a:t>tiền</a:t>
            </a:r>
            <a:r>
              <a:rPr lang="en-US" altLang="en-US" dirty="0">
                <a:solidFill>
                  <a:schemeClr val="tx2"/>
                </a:solidFill>
                <a:latin typeface="Times New Roman" charset="0"/>
              </a:rPr>
              <a:t> </a:t>
            </a:r>
            <a:r>
              <a:rPr lang="en-US" altLang="en-US" dirty="0" err="1">
                <a:solidFill>
                  <a:schemeClr val="tx2"/>
                </a:solidFill>
                <a:latin typeface="Times New Roman" charset="0"/>
              </a:rPr>
              <a:t>bằng</a:t>
            </a:r>
            <a:r>
              <a:rPr lang="en-US" altLang="en-US" dirty="0">
                <a:solidFill>
                  <a:schemeClr val="tx2"/>
                </a:solidFill>
                <a:latin typeface="Times New Roman" charset="0"/>
              </a:rPr>
              <a:t> </a:t>
            </a:r>
            <a:r>
              <a:rPr lang="en-US" altLang="en-US" dirty="0" err="1">
                <a:solidFill>
                  <a:schemeClr val="tx2"/>
                </a:solidFill>
                <a:latin typeface="Times New Roman" charset="0"/>
              </a:rPr>
              <a:t>thẻ</a:t>
            </a:r>
            <a:r>
              <a:rPr lang="en-US" altLang="en-US" dirty="0">
                <a:solidFill>
                  <a:schemeClr val="tx2"/>
                </a:solidFill>
                <a:latin typeface="Times New Roman" charset="0"/>
              </a:rPr>
              <a:t> </a:t>
            </a:r>
            <a:r>
              <a:rPr lang="en-US" altLang="en-US" dirty="0" err="1">
                <a:solidFill>
                  <a:schemeClr val="tx2"/>
                </a:solidFill>
                <a:latin typeface="Times New Roman" charset="0"/>
              </a:rPr>
              <a:t>ngân</a:t>
            </a:r>
            <a:r>
              <a:rPr lang="en-US" altLang="en-US" dirty="0">
                <a:solidFill>
                  <a:schemeClr val="tx2"/>
                </a:solidFill>
                <a:latin typeface="Times New Roman" charset="0"/>
              </a:rPr>
              <a:t> </a:t>
            </a:r>
            <a:r>
              <a:rPr lang="en-US" altLang="en-US" dirty="0" err="1">
                <a:solidFill>
                  <a:schemeClr val="tx2"/>
                </a:solidFill>
                <a:latin typeface="Times New Roman" charset="0"/>
              </a:rPr>
              <a:t>hàng</a:t>
            </a:r>
            <a:endParaRPr lang="en-US" altLang="en-US" dirty="0">
              <a:solidFill>
                <a:schemeClr val="tx2"/>
              </a:solidFill>
              <a:latin typeface="Times New Roman" charset="0"/>
            </a:endParaRPr>
          </a:p>
        </p:txBody>
      </p:sp>
      <p:sp>
        <p:nvSpPr>
          <p:cNvPr id="47122" name="Oval 30"/>
          <p:cNvSpPr>
            <a:spLocks noChangeArrowheads="1"/>
          </p:cNvSpPr>
          <p:nvPr/>
        </p:nvSpPr>
        <p:spPr bwMode="auto">
          <a:xfrm>
            <a:off x="4470401" y="3733800"/>
            <a:ext cx="2235200" cy="4572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23" name="Text Box 31"/>
          <p:cNvSpPr txBox="1">
            <a:spLocks noChangeArrowheads="1"/>
          </p:cNvSpPr>
          <p:nvPr/>
        </p:nvSpPr>
        <p:spPr bwMode="auto">
          <a:xfrm>
            <a:off x="4802212" y="3717926"/>
            <a:ext cx="1512309"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vi-VN" altLang="en-US" dirty="0">
                <a:solidFill>
                  <a:schemeClr val="tx2"/>
                </a:solidFill>
                <a:latin typeface="Times New Roman" charset="0"/>
              </a:rPr>
              <a:t>thăng bằng</a:t>
            </a:r>
            <a:endParaRPr lang="en-US" altLang="en-US" dirty="0">
              <a:solidFill>
                <a:schemeClr val="tx2"/>
              </a:solidFill>
              <a:latin typeface="Times New Roman" charset="0"/>
            </a:endParaRPr>
          </a:p>
        </p:txBody>
      </p:sp>
      <p:sp>
        <p:nvSpPr>
          <p:cNvPr id="47124" name="Oval 32"/>
          <p:cNvSpPr>
            <a:spLocks noChangeArrowheads="1"/>
          </p:cNvSpPr>
          <p:nvPr/>
        </p:nvSpPr>
        <p:spPr bwMode="auto">
          <a:xfrm>
            <a:off x="4470401" y="4343400"/>
            <a:ext cx="2235200" cy="4572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25" name="Text Box 33"/>
          <p:cNvSpPr txBox="1">
            <a:spLocks noChangeArrowheads="1"/>
          </p:cNvSpPr>
          <p:nvPr/>
        </p:nvSpPr>
        <p:spPr bwMode="auto">
          <a:xfrm>
            <a:off x="5010859" y="4403726"/>
            <a:ext cx="1097131"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dirty="0" err="1">
                <a:solidFill>
                  <a:schemeClr val="tx2"/>
                </a:solidFill>
                <a:latin typeface="Times New Roman" charset="0"/>
              </a:rPr>
              <a:t>tiền</a:t>
            </a:r>
            <a:r>
              <a:rPr lang="en-US" altLang="en-US" dirty="0">
                <a:solidFill>
                  <a:schemeClr val="tx2"/>
                </a:solidFill>
                <a:latin typeface="Times New Roman" charset="0"/>
              </a:rPr>
              <a:t> </a:t>
            </a:r>
            <a:r>
              <a:rPr lang="en-US" altLang="en-US" dirty="0" err="1">
                <a:solidFill>
                  <a:schemeClr val="tx2"/>
                </a:solidFill>
                <a:latin typeface="Times New Roman" charset="0"/>
              </a:rPr>
              <a:t>gửi</a:t>
            </a:r>
            <a:endParaRPr lang="en-US" altLang="en-US" dirty="0">
              <a:solidFill>
                <a:schemeClr val="tx2"/>
              </a:solidFill>
              <a:latin typeface="Times New Roman" charset="0"/>
            </a:endParaRPr>
          </a:p>
        </p:txBody>
      </p:sp>
      <p:sp>
        <p:nvSpPr>
          <p:cNvPr id="47126" name="Oval 34"/>
          <p:cNvSpPr>
            <a:spLocks noChangeArrowheads="1"/>
          </p:cNvSpPr>
          <p:nvPr/>
        </p:nvSpPr>
        <p:spPr bwMode="auto">
          <a:xfrm>
            <a:off x="2641600" y="5334000"/>
            <a:ext cx="2743200" cy="4572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27" name="Text Box 35"/>
          <p:cNvSpPr txBox="1">
            <a:spLocks noChangeArrowheads="1"/>
          </p:cNvSpPr>
          <p:nvPr/>
        </p:nvSpPr>
        <p:spPr bwMode="auto">
          <a:xfrm>
            <a:off x="2928183" y="5334001"/>
            <a:ext cx="2220836"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dirty="0" err="1">
                <a:solidFill>
                  <a:schemeClr val="tx2"/>
                </a:solidFill>
                <a:latin typeface="Times New Roman" charset="0"/>
              </a:rPr>
              <a:t>tiền</a:t>
            </a:r>
            <a:r>
              <a:rPr lang="en-US" altLang="en-US" dirty="0">
                <a:solidFill>
                  <a:schemeClr val="tx2"/>
                </a:solidFill>
                <a:latin typeface="Times New Roman" charset="0"/>
              </a:rPr>
              <a:t> </a:t>
            </a:r>
            <a:r>
              <a:rPr lang="en-US" altLang="en-US" dirty="0" err="1">
                <a:solidFill>
                  <a:schemeClr val="tx2"/>
                </a:solidFill>
                <a:latin typeface="Times New Roman" charset="0"/>
              </a:rPr>
              <a:t>gửi</a:t>
            </a:r>
            <a:r>
              <a:rPr lang="en-US" altLang="en-US" dirty="0">
                <a:solidFill>
                  <a:schemeClr val="tx2"/>
                </a:solidFill>
                <a:latin typeface="Times New Roman" charset="0"/>
              </a:rPr>
              <a:t> </a:t>
            </a:r>
            <a:r>
              <a:rPr lang="en-US" altLang="en-US" dirty="0" err="1">
                <a:solidFill>
                  <a:schemeClr val="tx2"/>
                </a:solidFill>
                <a:latin typeface="Times New Roman" charset="0"/>
              </a:rPr>
              <a:t>bằng</a:t>
            </a:r>
            <a:r>
              <a:rPr lang="en-US" altLang="en-US" dirty="0">
                <a:solidFill>
                  <a:schemeClr val="tx2"/>
                </a:solidFill>
                <a:latin typeface="Times New Roman" charset="0"/>
              </a:rPr>
              <a:t> </a:t>
            </a:r>
            <a:r>
              <a:rPr lang="en-US" altLang="en-US" dirty="0" err="1">
                <a:solidFill>
                  <a:schemeClr val="tx2"/>
                </a:solidFill>
                <a:latin typeface="Times New Roman" charset="0"/>
              </a:rPr>
              <a:t>séc</a:t>
            </a:r>
            <a:endParaRPr lang="en-US" altLang="en-US" dirty="0">
              <a:solidFill>
                <a:schemeClr val="tx2"/>
              </a:solidFill>
              <a:latin typeface="Times New Roman" charset="0"/>
            </a:endParaRPr>
          </a:p>
        </p:txBody>
      </p:sp>
      <p:sp>
        <p:nvSpPr>
          <p:cNvPr id="47128" name="Text Box 36"/>
          <p:cNvSpPr txBox="1">
            <a:spLocks noChangeArrowheads="1"/>
          </p:cNvSpPr>
          <p:nvPr/>
        </p:nvSpPr>
        <p:spPr bwMode="auto">
          <a:xfrm>
            <a:off x="5981843" y="5334001"/>
            <a:ext cx="2309001"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dirty="0" err="1">
                <a:solidFill>
                  <a:schemeClr val="tx2"/>
                </a:solidFill>
                <a:latin typeface="Times New Roman" charset="0"/>
              </a:rPr>
              <a:t>gửi</a:t>
            </a:r>
            <a:r>
              <a:rPr lang="en-US" altLang="en-US" dirty="0">
                <a:solidFill>
                  <a:schemeClr val="tx2"/>
                </a:solidFill>
                <a:latin typeface="Times New Roman" charset="0"/>
              </a:rPr>
              <a:t> </a:t>
            </a:r>
            <a:r>
              <a:rPr lang="en-US" altLang="en-US" dirty="0" err="1">
                <a:solidFill>
                  <a:schemeClr val="tx2"/>
                </a:solidFill>
                <a:latin typeface="Times New Roman" charset="0"/>
              </a:rPr>
              <a:t>bằng</a:t>
            </a:r>
            <a:r>
              <a:rPr lang="en-US" altLang="en-US" dirty="0">
                <a:solidFill>
                  <a:schemeClr val="tx2"/>
                </a:solidFill>
                <a:latin typeface="Times New Roman" charset="0"/>
              </a:rPr>
              <a:t> </a:t>
            </a:r>
            <a:r>
              <a:rPr lang="en-US" altLang="en-US" dirty="0" err="1">
                <a:solidFill>
                  <a:schemeClr val="tx2"/>
                </a:solidFill>
                <a:latin typeface="Times New Roman" charset="0"/>
              </a:rPr>
              <a:t>tiền</a:t>
            </a:r>
            <a:r>
              <a:rPr lang="en-US" altLang="en-US" dirty="0">
                <a:solidFill>
                  <a:schemeClr val="tx2"/>
                </a:solidFill>
                <a:latin typeface="Times New Roman" charset="0"/>
              </a:rPr>
              <a:t> </a:t>
            </a:r>
            <a:r>
              <a:rPr lang="en-US" altLang="en-US" dirty="0" err="1">
                <a:solidFill>
                  <a:schemeClr val="tx2"/>
                </a:solidFill>
                <a:latin typeface="Times New Roman" charset="0"/>
              </a:rPr>
              <a:t>mặt</a:t>
            </a:r>
            <a:endParaRPr lang="en-US" altLang="en-US" dirty="0">
              <a:solidFill>
                <a:schemeClr val="tx2"/>
              </a:solidFill>
              <a:latin typeface="Times New Roman" charset="0"/>
            </a:endParaRPr>
          </a:p>
        </p:txBody>
      </p:sp>
      <p:sp>
        <p:nvSpPr>
          <p:cNvPr id="47129" name="Oval 37"/>
          <p:cNvSpPr>
            <a:spLocks noChangeArrowheads="1"/>
          </p:cNvSpPr>
          <p:nvPr/>
        </p:nvSpPr>
        <p:spPr bwMode="auto">
          <a:xfrm>
            <a:off x="5791200" y="5334000"/>
            <a:ext cx="2743200" cy="4572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30" name="Line 38"/>
          <p:cNvSpPr>
            <a:spLocks noChangeShapeType="1"/>
          </p:cNvSpPr>
          <p:nvPr/>
        </p:nvSpPr>
        <p:spPr bwMode="auto">
          <a:xfrm flipV="1">
            <a:off x="2641601" y="3429000"/>
            <a:ext cx="1422400" cy="6858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1" name="Line 39"/>
          <p:cNvSpPr>
            <a:spLocks noChangeShapeType="1"/>
          </p:cNvSpPr>
          <p:nvPr/>
        </p:nvSpPr>
        <p:spPr bwMode="auto">
          <a:xfrm flipV="1">
            <a:off x="2641601" y="3962400"/>
            <a:ext cx="1727200" cy="2286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2" name="Line 40"/>
          <p:cNvSpPr>
            <a:spLocks noChangeShapeType="1"/>
          </p:cNvSpPr>
          <p:nvPr/>
        </p:nvSpPr>
        <p:spPr bwMode="auto">
          <a:xfrm>
            <a:off x="2743200" y="4267200"/>
            <a:ext cx="1625600" cy="2286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grpSp>
        <p:nvGrpSpPr>
          <p:cNvPr id="47133" name="Group 41"/>
          <p:cNvGrpSpPr>
            <a:grpSpLocks/>
          </p:cNvGrpSpPr>
          <p:nvPr/>
        </p:nvGrpSpPr>
        <p:grpSpPr bwMode="auto">
          <a:xfrm>
            <a:off x="9592733" y="3429000"/>
            <a:ext cx="609600" cy="914400"/>
            <a:chOff x="1344" y="2640"/>
            <a:chExt cx="288" cy="576"/>
          </a:xfrm>
        </p:grpSpPr>
        <p:sp>
          <p:nvSpPr>
            <p:cNvPr id="47148" name="Oval 42"/>
            <p:cNvSpPr>
              <a:spLocks noChangeArrowheads="1"/>
            </p:cNvSpPr>
            <p:nvPr/>
          </p:nvSpPr>
          <p:spPr bwMode="auto">
            <a:xfrm>
              <a:off x="1392" y="2640"/>
              <a:ext cx="192" cy="192"/>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49" name="Line 43"/>
            <p:cNvSpPr>
              <a:spLocks noChangeShapeType="1"/>
            </p:cNvSpPr>
            <p:nvPr/>
          </p:nvSpPr>
          <p:spPr bwMode="auto">
            <a:xfrm>
              <a:off x="1488" y="2832"/>
              <a:ext cx="0" cy="2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0" name="Line 44"/>
            <p:cNvSpPr>
              <a:spLocks noChangeShapeType="1"/>
            </p:cNvSpPr>
            <p:nvPr/>
          </p:nvSpPr>
          <p:spPr bwMode="auto">
            <a:xfrm flipH="1">
              <a:off x="1344"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1" name="Line 45"/>
            <p:cNvSpPr>
              <a:spLocks noChangeShapeType="1"/>
            </p:cNvSpPr>
            <p:nvPr/>
          </p:nvSpPr>
          <p:spPr bwMode="auto">
            <a:xfrm>
              <a:off x="1488"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7152" name="Line 46"/>
            <p:cNvSpPr>
              <a:spLocks noChangeShapeType="1"/>
            </p:cNvSpPr>
            <p:nvPr/>
          </p:nvSpPr>
          <p:spPr bwMode="auto">
            <a:xfrm>
              <a:off x="1344" y="2976"/>
              <a:ext cx="288"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grpSp>
      <p:sp>
        <p:nvSpPr>
          <p:cNvPr id="47134" name="Text Box 47"/>
          <p:cNvSpPr txBox="1">
            <a:spLocks noChangeArrowheads="1"/>
          </p:cNvSpPr>
          <p:nvPr/>
        </p:nvSpPr>
        <p:spPr bwMode="auto">
          <a:xfrm>
            <a:off x="9448800" y="4267200"/>
            <a:ext cx="678747"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bank</a:t>
            </a:r>
          </a:p>
        </p:txBody>
      </p:sp>
      <p:sp>
        <p:nvSpPr>
          <p:cNvPr id="47135" name="Line 48"/>
          <p:cNvSpPr>
            <a:spLocks noChangeShapeType="1"/>
          </p:cNvSpPr>
          <p:nvPr/>
        </p:nvSpPr>
        <p:spPr bwMode="auto">
          <a:xfrm>
            <a:off x="7721600" y="3352801"/>
            <a:ext cx="1727200" cy="6096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6" name="Line 49"/>
          <p:cNvSpPr>
            <a:spLocks noChangeShapeType="1"/>
          </p:cNvSpPr>
          <p:nvPr/>
        </p:nvSpPr>
        <p:spPr bwMode="auto">
          <a:xfrm>
            <a:off x="6807201" y="4038600"/>
            <a:ext cx="2540000"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7" name="Line 50"/>
          <p:cNvSpPr>
            <a:spLocks noChangeShapeType="1"/>
          </p:cNvSpPr>
          <p:nvPr/>
        </p:nvSpPr>
        <p:spPr bwMode="auto">
          <a:xfrm flipV="1">
            <a:off x="6807200" y="4191000"/>
            <a:ext cx="2743200" cy="3810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8" name="Line 51"/>
          <p:cNvSpPr>
            <a:spLocks noChangeShapeType="1"/>
          </p:cNvSpPr>
          <p:nvPr/>
        </p:nvSpPr>
        <p:spPr bwMode="auto">
          <a:xfrm flipV="1">
            <a:off x="4165601" y="4800600"/>
            <a:ext cx="1117600" cy="5334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39" name="Line 52"/>
          <p:cNvSpPr>
            <a:spLocks noChangeShapeType="1"/>
          </p:cNvSpPr>
          <p:nvPr/>
        </p:nvSpPr>
        <p:spPr bwMode="auto">
          <a:xfrm flipH="1" flipV="1">
            <a:off x="5791200" y="4800600"/>
            <a:ext cx="1219200" cy="5334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40" name="Oval 53"/>
          <p:cNvSpPr>
            <a:spLocks noChangeArrowheads="1"/>
          </p:cNvSpPr>
          <p:nvPr/>
        </p:nvSpPr>
        <p:spPr bwMode="auto">
          <a:xfrm>
            <a:off x="8898467" y="5045075"/>
            <a:ext cx="2235200" cy="4572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7141" name="Text Box 54"/>
          <p:cNvSpPr txBox="1">
            <a:spLocks noChangeArrowheads="1"/>
          </p:cNvSpPr>
          <p:nvPr/>
        </p:nvSpPr>
        <p:spPr bwMode="auto">
          <a:xfrm>
            <a:off x="9300524" y="5029201"/>
            <a:ext cx="1376053"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vi-VN" altLang="en-US" dirty="0">
                <a:solidFill>
                  <a:schemeClr val="tx2"/>
                </a:solidFill>
                <a:latin typeface="Times New Roman" charset="0"/>
              </a:rPr>
              <a:t>nhận định</a:t>
            </a:r>
            <a:endParaRPr lang="en-US" altLang="en-US" dirty="0">
              <a:solidFill>
                <a:schemeClr val="tx2"/>
              </a:solidFill>
              <a:latin typeface="Times New Roman" charset="0"/>
            </a:endParaRPr>
          </a:p>
        </p:txBody>
      </p:sp>
      <p:sp>
        <p:nvSpPr>
          <p:cNvPr id="47142" name="Line 55"/>
          <p:cNvSpPr>
            <a:spLocks noChangeShapeType="1"/>
          </p:cNvSpPr>
          <p:nvPr/>
        </p:nvSpPr>
        <p:spPr bwMode="auto">
          <a:xfrm>
            <a:off x="7416800" y="2590800"/>
            <a:ext cx="2032000" cy="24384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43" name="Line 56"/>
          <p:cNvSpPr>
            <a:spLocks noChangeShapeType="1"/>
          </p:cNvSpPr>
          <p:nvPr/>
        </p:nvSpPr>
        <p:spPr bwMode="auto">
          <a:xfrm>
            <a:off x="7010400" y="3581401"/>
            <a:ext cx="2133600" cy="15240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44" name="Line 57"/>
          <p:cNvSpPr>
            <a:spLocks noChangeShapeType="1"/>
          </p:cNvSpPr>
          <p:nvPr/>
        </p:nvSpPr>
        <p:spPr bwMode="auto">
          <a:xfrm>
            <a:off x="6705601" y="4038600"/>
            <a:ext cx="2336800" cy="11430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45" name="Line 58"/>
          <p:cNvSpPr>
            <a:spLocks noChangeShapeType="1"/>
          </p:cNvSpPr>
          <p:nvPr/>
        </p:nvSpPr>
        <p:spPr bwMode="auto">
          <a:xfrm>
            <a:off x="6604001" y="4648200"/>
            <a:ext cx="2336800" cy="609600"/>
          </a:xfrm>
          <a:prstGeom prst="line">
            <a:avLst/>
          </a:prstGeom>
          <a:noFill/>
          <a:ln w="9525">
            <a:solidFill>
              <a:schemeClr val="tx2"/>
            </a:solidFill>
            <a:prstDash val="lgDash"/>
            <a:miter lim="800000"/>
            <a:headEnd/>
            <a:tailEnd type="arrow" w="med" len="me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7146" name="Text Box 59"/>
          <p:cNvSpPr txBox="1">
            <a:spLocks noChangeArrowheads="1"/>
          </p:cNvSpPr>
          <p:nvPr/>
        </p:nvSpPr>
        <p:spPr bwMode="auto">
          <a:xfrm>
            <a:off x="4572000" y="4953000"/>
            <a:ext cx="1587649"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&lt;&lt;extends&gt;&gt;</a:t>
            </a:r>
          </a:p>
        </p:txBody>
      </p:sp>
      <p:sp>
        <p:nvSpPr>
          <p:cNvPr id="47147" name="Text Box 60"/>
          <p:cNvSpPr txBox="1">
            <a:spLocks noChangeArrowheads="1"/>
          </p:cNvSpPr>
          <p:nvPr/>
        </p:nvSpPr>
        <p:spPr bwMode="auto">
          <a:xfrm>
            <a:off x="6908801" y="4662489"/>
            <a:ext cx="1662991"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en-US" altLang="en-US" sz="2100">
                <a:solidFill>
                  <a:schemeClr val="tx2"/>
                </a:solidFill>
                <a:latin typeface="Times New Roman" charset="0"/>
              </a:rPr>
              <a:t>&lt;&lt;includes&gt;&gt;</a:t>
            </a:r>
          </a:p>
        </p:txBody>
      </p:sp>
    </p:spTree>
    <p:extLst>
      <p:ext uri="{BB962C8B-B14F-4D97-AF65-F5344CB8AC3E}">
        <p14:creationId xmlns:p14="http://schemas.microsoft.com/office/powerpoint/2010/main" val="6061159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Slide Number Placeholder 5"/>
          <p:cNvSpPr>
            <a:spLocks noGrp="1"/>
          </p:cNvSpPr>
          <p:nvPr>
            <p:ph type="sldNum" sz="quarter" idx="12"/>
          </p:nvPr>
        </p:nvSpPr>
        <p:spPr>
          <a:xfrm>
            <a:off x="16575980" y="9313333"/>
            <a:ext cx="480779" cy="3077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900">
                <a:solidFill>
                  <a:schemeClr val="tx1"/>
                </a:solidFill>
                <a:latin typeface="Tahoma" charset="0"/>
                <a:ea typeface="Times New Roman" charset="0"/>
                <a:cs typeface="Times New Roman" charset="0"/>
              </a:defRPr>
            </a:lvl1pPr>
            <a:lvl2pPr marL="884393" indent="-340152" eaLnBrk="0" hangingPunct="0">
              <a:defRPr sz="2900">
                <a:solidFill>
                  <a:schemeClr val="tx1"/>
                </a:solidFill>
                <a:latin typeface="Tahoma" charset="0"/>
                <a:ea typeface="Times New Roman" charset="0"/>
                <a:cs typeface="Times New Roman" charset="0"/>
              </a:defRPr>
            </a:lvl2pPr>
            <a:lvl3pPr marL="1360606" indent="-272121" eaLnBrk="0" hangingPunct="0">
              <a:defRPr sz="2900">
                <a:solidFill>
                  <a:schemeClr val="tx1"/>
                </a:solidFill>
                <a:latin typeface="Tahoma" charset="0"/>
                <a:ea typeface="Times New Roman" charset="0"/>
                <a:cs typeface="Times New Roman" charset="0"/>
              </a:defRPr>
            </a:lvl3pPr>
            <a:lvl4pPr marL="1904848" indent="-272121" eaLnBrk="0" hangingPunct="0">
              <a:defRPr sz="2900">
                <a:solidFill>
                  <a:schemeClr val="tx1"/>
                </a:solidFill>
                <a:latin typeface="Tahoma" charset="0"/>
                <a:ea typeface="Times New Roman" charset="0"/>
                <a:cs typeface="Times New Roman" charset="0"/>
              </a:defRPr>
            </a:lvl4pPr>
            <a:lvl5pPr marL="2449090" indent="-272121" eaLnBrk="0" hangingPunct="0">
              <a:defRPr sz="2900">
                <a:solidFill>
                  <a:schemeClr val="tx1"/>
                </a:solidFill>
                <a:latin typeface="Tahoma" charset="0"/>
                <a:ea typeface="Times New Roman" charset="0"/>
                <a:cs typeface="Times New Roman" charset="0"/>
              </a:defRPr>
            </a:lvl5pPr>
            <a:lvl6pPr marL="2993333"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6pPr>
            <a:lvl7pPr marL="3537575"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7pPr>
            <a:lvl8pPr marL="4081818"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8pPr>
            <a:lvl9pPr marL="4626060" indent="-272121" eaLnBrk="0" fontAlgn="base" hangingPunct="0">
              <a:spcBef>
                <a:spcPct val="0"/>
              </a:spcBef>
              <a:spcAft>
                <a:spcPct val="0"/>
              </a:spcAft>
              <a:defRPr sz="2900">
                <a:solidFill>
                  <a:schemeClr val="tx1"/>
                </a:solidFill>
                <a:latin typeface="Tahoma" charset="0"/>
                <a:ea typeface="Times New Roman" charset="0"/>
                <a:cs typeface="Times New Roman" charset="0"/>
              </a:defRPr>
            </a:lvl9pPr>
          </a:lstStyle>
          <a:p>
            <a:pPr eaLnBrk="1" hangingPunct="1"/>
            <a:fld id="{7F90BE20-68C2-AE47-B348-C3EC701849C7}" type="slidenum">
              <a:rPr lang="vi-VN" altLang="en-US" sz="1700">
                <a:solidFill>
                  <a:schemeClr val="folHlink"/>
                </a:solidFill>
              </a:rPr>
              <a:pPr eaLnBrk="1" hangingPunct="1"/>
              <a:t>68</a:t>
            </a:fld>
            <a:endParaRPr lang="vi-VN" altLang="en-US" sz="1700">
              <a:solidFill>
                <a:schemeClr val="folHlink"/>
              </a:solidFill>
            </a:endParaRPr>
          </a:p>
        </p:txBody>
      </p:sp>
      <p:sp>
        <p:nvSpPr>
          <p:cNvPr id="48133" name="Rectangle 2"/>
          <p:cNvSpPr>
            <a:spLocks noGrp="1" noChangeArrowheads="1"/>
          </p:cNvSpPr>
          <p:nvPr>
            <p:ph type="title"/>
          </p:nvPr>
        </p:nvSpPr>
        <p:spPr/>
        <p:txBody>
          <a:bodyPr/>
          <a:lstStyle/>
          <a:p>
            <a:r>
              <a:rPr lang="en-US" dirty="0" err="1" smtClean="0"/>
              <a:t>Thí</a:t>
            </a:r>
            <a:r>
              <a:rPr lang="en-US" dirty="0" smtClean="0"/>
              <a:t> </a:t>
            </a:r>
            <a:r>
              <a:rPr lang="en-US" dirty="0" err="1" smtClean="0"/>
              <a:t>dụ</a:t>
            </a:r>
            <a:endParaRPr lang="en-US" altLang="en-US" dirty="0"/>
          </a:p>
        </p:txBody>
      </p:sp>
      <p:grpSp>
        <p:nvGrpSpPr>
          <p:cNvPr id="48134" name="Group 3"/>
          <p:cNvGrpSpPr>
            <a:grpSpLocks/>
          </p:cNvGrpSpPr>
          <p:nvPr/>
        </p:nvGrpSpPr>
        <p:grpSpPr bwMode="auto">
          <a:xfrm>
            <a:off x="2438400" y="3124200"/>
            <a:ext cx="609600" cy="914400"/>
            <a:chOff x="1344" y="2640"/>
            <a:chExt cx="288" cy="576"/>
          </a:xfrm>
        </p:grpSpPr>
        <p:sp>
          <p:nvSpPr>
            <p:cNvPr id="48145" name="Oval 4"/>
            <p:cNvSpPr>
              <a:spLocks noChangeArrowheads="1"/>
            </p:cNvSpPr>
            <p:nvPr/>
          </p:nvSpPr>
          <p:spPr bwMode="auto">
            <a:xfrm>
              <a:off x="1392" y="2640"/>
              <a:ext cx="192" cy="192"/>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8146" name="Line 5"/>
            <p:cNvSpPr>
              <a:spLocks noChangeShapeType="1"/>
            </p:cNvSpPr>
            <p:nvPr/>
          </p:nvSpPr>
          <p:spPr bwMode="auto">
            <a:xfrm>
              <a:off x="1488" y="2832"/>
              <a:ext cx="0" cy="288"/>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8147" name="Line 6"/>
            <p:cNvSpPr>
              <a:spLocks noChangeShapeType="1"/>
            </p:cNvSpPr>
            <p:nvPr/>
          </p:nvSpPr>
          <p:spPr bwMode="auto">
            <a:xfrm flipH="1">
              <a:off x="1344"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8148" name="Line 7"/>
            <p:cNvSpPr>
              <a:spLocks noChangeShapeType="1"/>
            </p:cNvSpPr>
            <p:nvPr/>
          </p:nvSpPr>
          <p:spPr bwMode="auto">
            <a:xfrm>
              <a:off x="1488" y="3120"/>
              <a:ext cx="144" cy="96"/>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48149" name="Line 8"/>
            <p:cNvSpPr>
              <a:spLocks noChangeShapeType="1"/>
            </p:cNvSpPr>
            <p:nvPr/>
          </p:nvSpPr>
          <p:spPr bwMode="auto">
            <a:xfrm>
              <a:off x="1344" y="2976"/>
              <a:ext cx="288"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grpSp>
      <p:sp>
        <p:nvSpPr>
          <p:cNvPr id="48135" name="Text Box 9"/>
          <p:cNvSpPr txBox="1">
            <a:spLocks noChangeArrowheads="1"/>
          </p:cNvSpPr>
          <p:nvPr/>
        </p:nvSpPr>
        <p:spPr bwMode="auto">
          <a:xfrm>
            <a:off x="2133601" y="3962401"/>
            <a:ext cx="1667800" cy="4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r>
              <a:rPr lang="vi-VN" altLang="en-US" sz="2100" dirty="0">
                <a:solidFill>
                  <a:schemeClr val="tx2"/>
                </a:solidFill>
                <a:latin typeface="Times New Roman" charset="0"/>
              </a:rPr>
              <a:t>nhà điều hành</a:t>
            </a:r>
            <a:endParaRPr lang="en-US" altLang="en-US" sz="2100" dirty="0">
              <a:solidFill>
                <a:schemeClr val="tx2"/>
              </a:solidFill>
              <a:latin typeface="Times New Roman" charset="0"/>
            </a:endParaRPr>
          </a:p>
        </p:txBody>
      </p:sp>
      <p:sp>
        <p:nvSpPr>
          <p:cNvPr id="48136" name="Oval 10"/>
          <p:cNvSpPr>
            <a:spLocks noChangeArrowheads="1"/>
          </p:cNvSpPr>
          <p:nvPr/>
        </p:nvSpPr>
        <p:spPr bwMode="auto">
          <a:xfrm>
            <a:off x="5181600" y="2514600"/>
            <a:ext cx="3048000" cy="5334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8137" name="Text Box 11"/>
          <p:cNvSpPr txBox="1">
            <a:spLocks noChangeArrowheads="1"/>
          </p:cNvSpPr>
          <p:nvPr/>
        </p:nvSpPr>
        <p:spPr bwMode="auto">
          <a:xfrm>
            <a:off x="5933395" y="2574926"/>
            <a:ext cx="1603680"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vi-VN" altLang="en-US" dirty="0">
                <a:solidFill>
                  <a:schemeClr val="tx2"/>
                </a:solidFill>
                <a:latin typeface="Times New Roman" charset="0"/>
              </a:rPr>
              <a:t>đặt tiền mặt</a:t>
            </a:r>
            <a:endParaRPr lang="en-US" altLang="en-US" dirty="0">
              <a:solidFill>
                <a:schemeClr val="tx2"/>
              </a:solidFill>
              <a:latin typeface="Times New Roman" charset="0"/>
            </a:endParaRPr>
          </a:p>
        </p:txBody>
      </p:sp>
      <p:sp>
        <p:nvSpPr>
          <p:cNvPr id="48138" name="Line 12"/>
          <p:cNvSpPr>
            <a:spLocks noChangeShapeType="1"/>
          </p:cNvSpPr>
          <p:nvPr/>
        </p:nvSpPr>
        <p:spPr bwMode="auto">
          <a:xfrm flipV="1">
            <a:off x="3352801" y="2895600"/>
            <a:ext cx="1727200" cy="6858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8139" name="Line 13"/>
          <p:cNvSpPr>
            <a:spLocks noChangeShapeType="1"/>
          </p:cNvSpPr>
          <p:nvPr/>
        </p:nvSpPr>
        <p:spPr bwMode="auto">
          <a:xfrm>
            <a:off x="3251201" y="3657600"/>
            <a:ext cx="1930400" cy="762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8140" name="Line 14"/>
          <p:cNvSpPr>
            <a:spLocks noChangeShapeType="1"/>
          </p:cNvSpPr>
          <p:nvPr/>
        </p:nvSpPr>
        <p:spPr bwMode="auto">
          <a:xfrm>
            <a:off x="3251201" y="3733800"/>
            <a:ext cx="1930400" cy="8382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lIns="76535" tIns="38268" rIns="76535" bIns="38268"/>
          <a:lstStyle/>
          <a:p>
            <a:endParaRPr lang="en-US" sz="1400"/>
          </a:p>
        </p:txBody>
      </p:sp>
      <p:sp>
        <p:nvSpPr>
          <p:cNvPr id="48141" name="Oval 15"/>
          <p:cNvSpPr>
            <a:spLocks noChangeArrowheads="1"/>
          </p:cNvSpPr>
          <p:nvPr/>
        </p:nvSpPr>
        <p:spPr bwMode="auto">
          <a:xfrm>
            <a:off x="5181600" y="3429000"/>
            <a:ext cx="3048000" cy="5334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8142" name="Text Box 16"/>
          <p:cNvSpPr txBox="1">
            <a:spLocks noChangeArrowheads="1"/>
          </p:cNvSpPr>
          <p:nvPr/>
        </p:nvSpPr>
        <p:spPr bwMode="auto">
          <a:xfrm>
            <a:off x="6132967" y="3489326"/>
            <a:ext cx="1204531"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dirty="0" err="1">
                <a:solidFill>
                  <a:schemeClr val="tx2"/>
                </a:solidFill>
                <a:latin typeface="Times New Roman" charset="0"/>
              </a:rPr>
              <a:t>nhận</a:t>
            </a:r>
            <a:r>
              <a:rPr lang="en-US" altLang="en-US" dirty="0">
                <a:solidFill>
                  <a:schemeClr val="tx2"/>
                </a:solidFill>
                <a:latin typeface="Times New Roman" charset="0"/>
              </a:rPr>
              <a:t> </a:t>
            </a:r>
            <a:r>
              <a:rPr lang="en-US" altLang="en-US" dirty="0" err="1">
                <a:solidFill>
                  <a:schemeClr val="tx2"/>
                </a:solidFill>
                <a:latin typeface="Times New Roman" charset="0"/>
              </a:rPr>
              <a:t>thẻ</a:t>
            </a:r>
            <a:endParaRPr lang="en-US" altLang="en-US" dirty="0">
              <a:solidFill>
                <a:schemeClr val="tx2"/>
              </a:solidFill>
              <a:latin typeface="Times New Roman" charset="0"/>
            </a:endParaRPr>
          </a:p>
        </p:txBody>
      </p:sp>
      <p:sp>
        <p:nvSpPr>
          <p:cNvPr id="48143" name="Oval 17"/>
          <p:cNvSpPr>
            <a:spLocks noChangeArrowheads="1"/>
          </p:cNvSpPr>
          <p:nvPr/>
        </p:nvSpPr>
        <p:spPr bwMode="auto">
          <a:xfrm>
            <a:off x="5181600" y="4419601"/>
            <a:ext cx="3048000" cy="533400"/>
          </a:xfrm>
          <a:prstGeom prst="ellipse">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76535" tIns="38268" rIns="76535" bIns="38268" anchor="ct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eaLnBrk="1" hangingPunct="1"/>
            <a:endParaRPr lang="en-US" altLang="en-US" sz="2900"/>
          </a:p>
        </p:txBody>
      </p:sp>
      <p:sp>
        <p:nvSpPr>
          <p:cNvPr id="48144" name="Text Box 18"/>
          <p:cNvSpPr txBox="1">
            <a:spLocks noChangeArrowheads="1"/>
          </p:cNvSpPr>
          <p:nvPr/>
        </p:nvSpPr>
        <p:spPr bwMode="auto">
          <a:xfrm>
            <a:off x="6126267" y="4479926"/>
            <a:ext cx="1222165" cy="44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535" tIns="38268" rIns="76535" bIns="38268">
            <a:spAutoFit/>
          </a:bodyPr>
          <a:lstStyle>
            <a:lvl1pPr eaLnBrk="0" hangingPunct="0">
              <a:defRPr sz="2400">
                <a:solidFill>
                  <a:schemeClr val="tx1"/>
                </a:solidFill>
                <a:latin typeface="Tahoma" charset="0"/>
                <a:ea typeface="Times New Roman" charset="0"/>
                <a:cs typeface="Times New Roman" charset="0"/>
              </a:defRPr>
            </a:lvl1pPr>
            <a:lvl2pPr marL="742950" indent="-285750" eaLnBrk="0" hangingPunct="0">
              <a:defRPr sz="2400">
                <a:solidFill>
                  <a:schemeClr val="tx1"/>
                </a:solidFill>
                <a:latin typeface="Tahoma" charset="0"/>
                <a:ea typeface="Times New Roman" charset="0"/>
                <a:cs typeface="Times New Roman" charset="0"/>
              </a:defRPr>
            </a:lvl2pPr>
            <a:lvl3pPr marL="1143000" indent="-228600" eaLnBrk="0" hangingPunct="0">
              <a:defRPr sz="2400">
                <a:solidFill>
                  <a:schemeClr val="tx1"/>
                </a:solidFill>
                <a:latin typeface="Tahoma" charset="0"/>
                <a:ea typeface="Times New Roman" charset="0"/>
                <a:cs typeface="Times New Roman" charset="0"/>
              </a:defRPr>
            </a:lvl3pPr>
            <a:lvl4pPr marL="1600200" indent="-228600" eaLnBrk="0" hangingPunct="0">
              <a:defRPr sz="2400">
                <a:solidFill>
                  <a:schemeClr val="tx1"/>
                </a:solidFill>
                <a:latin typeface="Tahoma" charset="0"/>
                <a:ea typeface="Times New Roman" charset="0"/>
                <a:cs typeface="Times New Roman" charset="0"/>
              </a:defRPr>
            </a:lvl4pPr>
            <a:lvl5pPr marL="2057400" indent="-228600" eaLnBrk="0" hangingPunct="0">
              <a:defRPr sz="2400">
                <a:solidFill>
                  <a:schemeClr val="tx1"/>
                </a:solidFill>
                <a:latin typeface="Tahoma" charset="0"/>
                <a:ea typeface="Times New Roman" charset="0"/>
                <a:cs typeface="Times New Roman" charset="0"/>
              </a:defRPr>
            </a:lvl5pPr>
            <a:lvl6pPr marL="25146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6pPr>
            <a:lvl7pPr marL="29718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7pPr>
            <a:lvl8pPr marL="34290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8pPr>
            <a:lvl9pPr marL="3886200" indent="-228600" eaLnBrk="0" fontAlgn="base" hangingPunct="0">
              <a:spcBef>
                <a:spcPct val="0"/>
              </a:spcBef>
              <a:spcAft>
                <a:spcPct val="0"/>
              </a:spcAft>
              <a:defRPr sz="2400">
                <a:solidFill>
                  <a:schemeClr val="tx1"/>
                </a:solidFill>
                <a:latin typeface="Tahoma" charset="0"/>
                <a:ea typeface="Times New Roman" charset="0"/>
                <a:cs typeface="Times New Roman" charset="0"/>
              </a:defRPr>
            </a:lvl9pPr>
          </a:lstStyle>
          <a:p>
            <a:pPr algn="ctr" eaLnBrk="1" hangingPunct="1"/>
            <a:r>
              <a:rPr lang="en-US" altLang="en-US" dirty="0" err="1">
                <a:solidFill>
                  <a:schemeClr val="tx2"/>
                </a:solidFill>
                <a:latin typeface="Times New Roman" charset="0"/>
              </a:rPr>
              <a:t>nhận</a:t>
            </a:r>
            <a:r>
              <a:rPr lang="en-US" altLang="en-US" dirty="0">
                <a:solidFill>
                  <a:schemeClr val="tx2"/>
                </a:solidFill>
                <a:latin typeface="Times New Roman" charset="0"/>
              </a:rPr>
              <a:t> </a:t>
            </a:r>
            <a:r>
              <a:rPr lang="en-US" altLang="en-US" dirty="0" err="1">
                <a:solidFill>
                  <a:schemeClr val="tx2"/>
                </a:solidFill>
                <a:latin typeface="Times New Roman" charset="0"/>
              </a:rPr>
              <a:t>séc</a:t>
            </a:r>
            <a:endParaRPr lang="en-US" altLang="en-US" dirty="0">
              <a:solidFill>
                <a:schemeClr val="tx2"/>
              </a:solidFill>
              <a:latin typeface="Times New Roman" charset="0"/>
            </a:endParaRPr>
          </a:p>
        </p:txBody>
      </p:sp>
    </p:spTree>
    <p:extLst>
      <p:ext uri="{BB962C8B-B14F-4D97-AF65-F5344CB8AC3E}">
        <p14:creationId xmlns:p14="http://schemas.microsoft.com/office/powerpoint/2010/main" val="1488810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err="1"/>
              <a:t>Dự</a:t>
            </a:r>
            <a:r>
              <a:rPr lang="en-US" dirty="0"/>
              <a:t> </a:t>
            </a:r>
            <a:r>
              <a:rPr lang="en-US" dirty="0" err="1"/>
              <a:t>án</a:t>
            </a:r>
            <a:endParaRPr lang="en-US" dirty="0" smtClean="0"/>
          </a:p>
        </p:txBody>
      </p:sp>
      <p:sp>
        <p:nvSpPr>
          <p:cNvPr id="16387" name="Content Placeholder 2"/>
          <p:cNvSpPr>
            <a:spLocks noGrp="1"/>
          </p:cNvSpPr>
          <p:nvPr>
            <p:ph idx="1"/>
          </p:nvPr>
        </p:nvSpPr>
        <p:spPr>
          <a:xfrm>
            <a:off x="732368" y="1600200"/>
            <a:ext cx="10723033" cy="4552950"/>
          </a:xfrm>
        </p:spPr>
        <p:txBody>
          <a:bodyPr/>
          <a:lstStyle/>
          <a:p>
            <a:r>
              <a:rPr lang="vi-VN" dirty="0"/>
              <a:t>Chia nhóm 4-5 học sinh</a:t>
            </a:r>
          </a:p>
          <a:p>
            <a:r>
              <a:rPr lang="vi-VN" dirty="0"/>
              <a:t>Mỗi nhóm chọn một vấn đề</a:t>
            </a:r>
          </a:p>
          <a:p>
            <a:r>
              <a:rPr lang="vi-VN" dirty="0"/>
              <a:t>Hướng dẫn học sinh các bước của dự án</a:t>
            </a:r>
          </a:p>
          <a:p>
            <a:r>
              <a:rPr lang="vi-VN" dirty="0"/>
              <a:t>Mô tả yêu cầu vấn đề</a:t>
            </a:r>
            <a:endParaRPr lang="en-US" dirty="0" smtClean="0"/>
          </a:p>
        </p:txBody>
      </p:sp>
    </p:spTree>
    <p:extLst>
      <p:ext uri="{BB962C8B-B14F-4D97-AF65-F5344CB8AC3E}">
        <p14:creationId xmlns:p14="http://schemas.microsoft.com/office/powerpoint/2010/main" val="673612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err="1"/>
              <a:t>Yêu</a:t>
            </a:r>
            <a:r>
              <a:rPr lang="en-US" dirty="0"/>
              <a:t> </a:t>
            </a:r>
            <a:r>
              <a:rPr lang="en-US" dirty="0" err="1"/>
              <a:t>cầu</a:t>
            </a:r>
            <a:r>
              <a:rPr lang="en-US" dirty="0"/>
              <a:t> </a:t>
            </a:r>
            <a:r>
              <a:rPr lang="en-US" dirty="0" err="1"/>
              <a:t>Định</a:t>
            </a:r>
            <a:r>
              <a:rPr lang="en-US" dirty="0"/>
              <a:t> </a:t>
            </a:r>
            <a:r>
              <a:rPr lang="en-US" dirty="0" err="1"/>
              <a:t>nghĩa</a:t>
            </a:r>
            <a:endParaRPr lang="en-US" dirty="0" smtClean="0"/>
          </a:p>
        </p:txBody>
      </p:sp>
      <p:sp>
        <p:nvSpPr>
          <p:cNvPr id="19459" name="Content Placeholder 2"/>
          <p:cNvSpPr>
            <a:spLocks noGrp="1"/>
          </p:cNvSpPr>
          <p:nvPr>
            <p:ph idx="1"/>
          </p:nvPr>
        </p:nvSpPr>
        <p:spPr/>
        <p:txBody>
          <a:bodyPr/>
          <a:lstStyle/>
          <a:p>
            <a:r>
              <a:rPr lang="vi-VN" dirty="0"/>
              <a:t>Các yêu cầu chức năng &amp; phi chức năng được liệt kê ở định dạng phác thảo</a:t>
            </a:r>
          </a:p>
          <a:p>
            <a:r>
              <a:rPr lang="vi-VN" dirty="0"/>
              <a:t>Có thể được ưu tiên</a:t>
            </a:r>
          </a:p>
          <a:p>
            <a:r>
              <a:rPr lang="vi-VN" dirty="0"/>
              <a:t>Cung cấp thông tin cần thiết trong các quy trình làm việc tiếp theo</a:t>
            </a:r>
          </a:p>
          <a:p>
            <a:r>
              <a:rPr lang="vi-VN" dirty="0"/>
              <a:t>Xác định phạm vi của hệ thốn</a:t>
            </a:r>
            <a:endParaRPr lang="en-US" dirty="0" smtClean="0"/>
          </a:p>
        </p:txBody>
      </p:sp>
    </p:spTree>
    <p:extLst>
      <p:ext uri="{BB962C8B-B14F-4D97-AF65-F5344CB8AC3E}">
        <p14:creationId xmlns:p14="http://schemas.microsoft.com/office/powerpoint/2010/main" val="3103193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err="1"/>
              <a:t>Dự</a:t>
            </a:r>
            <a:r>
              <a:rPr lang="en-US" dirty="0"/>
              <a:t> </a:t>
            </a:r>
            <a:r>
              <a:rPr lang="en-US" dirty="0" err="1"/>
              <a:t>án</a:t>
            </a:r>
            <a:r>
              <a:rPr lang="en-US" dirty="0"/>
              <a:t>(2</a:t>
            </a:r>
            <a:r>
              <a:rPr lang="en-US" dirty="0" smtClean="0"/>
              <a:t>)</a:t>
            </a:r>
          </a:p>
        </p:txBody>
      </p:sp>
      <p:sp>
        <p:nvSpPr>
          <p:cNvPr id="16387" name="Content Placeholder 2"/>
          <p:cNvSpPr>
            <a:spLocks noGrp="1"/>
          </p:cNvSpPr>
          <p:nvPr>
            <p:ph idx="1"/>
          </p:nvPr>
        </p:nvSpPr>
        <p:spPr>
          <a:xfrm>
            <a:off x="732368" y="1600200"/>
            <a:ext cx="10723033" cy="4552950"/>
          </a:xfrm>
        </p:spPr>
        <p:txBody>
          <a:bodyPr/>
          <a:lstStyle/>
          <a:p>
            <a:pPr marL="0" indent="0" fontAlgn="t">
              <a:buNone/>
            </a:pPr>
            <a:r>
              <a:rPr lang="vi-VN" dirty="0" smtClean="0"/>
              <a:t>Chia </a:t>
            </a:r>
            <a:r>
              <a:rPr lang="vi-VN" dirty="0"/>
              <a:t>nhóm 4-5 học sinh</a:t>
            </a:r>
            <a:br>
              <a:rPr lang="vi-VN" dirty="0"/>
            </a:br>
            <a:r>
              <a:rPr lang="vi-VN" dirty="0"/>
              <a:t>Mỗi nhóm chọn một vấn đề</a:t>
            </a:r>
            <a:br>
              <a:rPr lang="vi-VN" dirty="0"/>
            </a:br>
            <a:r>
              <a:rPr lang="vi-VN" dirty="0"/>
              <a:t>Xây dựng sơ đồ ca sử dụng: Chọn một trong các công cụ sau:</a:t>
            </a:r>
          </a:p>
          <a:p>
            <a:pPr lvl="1"/>
            <a:r>
              <a:rPr lang="pt-BR" dirty="0" smtClean="0"/>
              <a:t>Microsoft </a:t>
            </a:r>
            <a:r>
              <a:rPr lang="pt-BR" dirty="0" smtClean="0"/>
              <a:t>Visio (2007 -2016)</a:t>
            </a:r>
          </a:p>
          <a:p>
            <a:pPr lvl="1"/>
            <a:r>
              <a:rPr lang="pt-BR" dirty="0"/>
              <a:t>StarUML: http://staruml.io/ </a:t>
            </a:r>
            <a:endParaRPr lang="pt-BR" dirty="0" smtClean="0"/>
          </a:p>
          <a:p>
            <a:pPr lvl="1"/>
            <a:r>
              <a:rPr lang="en-US" dirty="0"/>
              <a:t>Argo UML: https://argouml.jaleco.com/</a:t>
            </a:r>
            <a:endParaRPr lang="pt-BR" dirty="0"/>
          </a:p>
          <a:p>
            <a:pPr lvl="1"/>
            <a:r>
              <a:rPr lang="pt-BR" dirty="0"/>
              <a:t>Lucidchart: https://</a:t>
            </a:r>
            <a:r>
              <a:rPr lang="pt-BR" dirty="0" smtClean="0"/>
              <a:t>www.lucidchart.com/pages/examples/uml_diagram_tool</a:t>
            </a:r>
            <a:endParaRPr lang="en-US" dirty="0"/>
          </a:p>
        </p:txBody>
      </p:sp>
    </p:spTree>
    <p:extLst>
      <p:ext uri="{BB962C8B-B14F-4D97-AF65-F5344CB8AC3E}">
        <p14:creationId xmlns:p14="http://schemas.microsoft.com/office/powerpoint/2010/main" val="1768823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vi-VN" dirty="0"/>
              <a:t>Xác định yêu cầu</a:t>
            </a:r>
            <a:endParaRPr lang="en-US" dirty="0" smtClean="0"/>
          </a:p>
        </p:txBody>
      </p:sp>
      <p:sp>
        <p:nvSpPr>
          <p:cNvPr id="20483" name="Content Placeholder 2"/>
          <p:cNvSpPr>
            <a:spLocks noGrp="1"/>
          </p:cNvSpPr>
          <p:nvPr>
            <p:ph idx="1"/>
          </p:nvPr>
        </p:nvSpPr>
        <p:spPr>
          <a:xfrm>
            <a:off x="732368" y="1797050"/>
            <a:ext cx="10723033" cy="4146550"/>
          </a:xfrm>
        </p:spPr>
        <p:txBody>
          <a:bodyPr/>
          <a:lstStyle/>
          <a:p>
            <a:r>
              <a:rPr lang="vi-VN" dirty="0"/>
              <a:t>Nhân viên kinh doanh &amp; CNTT cần cộng tác</a:t>
            </a:r>
          </a:p>
          <a:p>
            <a:r>
              <a:rPr lang="vi-VN" dirty="0"/>
              <a:t>Các chiến lược để có kết quả hiệu quả:</a:t>
            </a:r>
          </a:p>
          <a:p>
            <a:pPr lvl="1"/>
            <a:r>
              <a:rPr lang="vi-VN" dirty="0"/>
              <a:t>Phân tích Quy trình Kinh doanh (BPA)</a:t>
            </a:r>
          </a:p>
          <a:p>
            <a:pPr lvl="1"/>
            <a:r>
              <a:rPr lang="vi-VN" dirty="0"/>
              <a:t>Cải tiến Quy trình Kinh doanh (BPI)</a:t>
            </a:r>
          </a:p>
          <a:p>
            <a:pPr lvl="1"/>
            <a:r>
              <a:rPr lang="vi-VN" dirty="0"/>
              <a:t>Tái cấu trúc quy trình kinh doanh (BPR)</a:t>
            </a:r>
            <a:endParaRPr lang="en-US" dirty="0" smtClean="0"/>
          </a:p>
        </p:txBody>
      </p:sp>
    </p:spTree>
    <p:extLst>
      <p:ext uri="{BB962C8B-B14F-4D97-AF65-F5344CB8AC3E}">
        <p14:creationId xmlns:p14="http://schemas.microsoft.com/office/powerpoint/2010/main" val="5237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vi-VN" dirty="0"/>
              <a:t>Xác định yêu cầu</a:t>
            </a:r>
            <a:endParaRPr lang="en-US" dirty="0" smtClean="0"/>
          </a:p>
        </p:txBody>
      </p:sp>
      <p:sp>
        <p:nvSpPr>
          <p:cNvPr id="21507" name="Content Placeholder 2"/>
          <p:cNvSpPr>
            <a:spLocks noGrp="1"/>
          </p:cNvSpPr>
          <p:nvPr>
            <p:ph idx="1"/>
          </p:nvPr>
        </p:nvSpPr>
        <p:spPr/>
        <p:txBody>
          <a:bodyPr>
            <a:normAutofit/>
          </a:bodyPr>
          <a:lstStyle/>
          <a:p>
            <a:r>
              <a:rPr lang="vi-VN" dirty="0"/>
              <a:t>Các yêu cầu được xác định tốt nhất bởi các nhà phân tích hệ thống và những người kinh doanh cùng nhau</a:t>
            </a:r>
          </a:p>
          <a:p>
            <a:r>
              <a:rPr lang="vi-VN" dirty="0"/>
              <a:t>Các chiến lược phân tích các yêu cầu</a:t>
            </a:r>
          </a:p>
          <a:p>
            <a:pPr lvl="1"/>
            <a:r>
              <a:rPr lang="vi-VN" dirty="0"/>
              <a:t>Phân tích Quy trình Kinh doanh (BPA)</a:t>
            </a:r>
          </a:p>
          <a:p>
            <a:pPr lvl="1"/>
            <a:r>
              <a:rPr lang="vi-VN" dirty="0"/>
              <a:t>Cải tiến Quy trình Kinh doanh (BPI)</a:t>
            </a:r>
          </a:p>
          <a:p>
            <a:pPr lvl="1"/>
            <a:r>
              <a:rPr lang="vi-VN" dirty="0"/>
              <a:t>Tái cấu trúc quy trình kinh doanh (BPR)</a:t>
            </a:r>
          </a:p>
          <a:p>
            <a:r>
              <a:rPr lang="vi-VN" dirty="0"/>
              <a:t>Kỹ thuật xác định các yêu cầu</a:t>
            </a:r>
          </a:p>
          <a:p>
            <a:pPr lvl="1"/>
            <a:r>
              <a:rPr lang="vi-VN" dirty="0"/>
              <a:t>Phỏng vấn, bảng câu hỏi và / hoặc quan sát</a:t>
            </a:r>
          </a:p>
          <a:p>
            <a:pPr lvl="1"/>
            <a:r>
              <a:rPr lang="vi-VN" dirty="0"/>
              <a:t>Phát triển ứng dụng chung (JAD)</a:t>
            </a:r>
          </a:p>
          <a:p>
            <a:pPr lvl="1"/>
            <a:r>
              <a:rPr lang="vi-VN" dirty="0"/>
              <a:t>Phân tích tài liệu</a:t>
            </a:r>
            <a:endParaRPr lang="en-US" dirty="0" smtClean="0"/>
          </a:p>
        </p:txBody>
      </p:sp>
    </p:spTree>
    <p:extLst>
      <p:ext uri="{BB962C8B-B14F-4D97-AF65-F5344CB8AC3E}">
        <p14:creationId xmlns:p14="http://schemas.microsoft.com/office/powerpoint/2010/main" val="3093849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2398</TotalTime>
  <Words>5637</Words>
  <Application>Microsoft Office PowerPoint</Application>
  <PresentationFormat>Custom</PresentationFormat>
  <Paragraphs>729</Paragraphs>
  <Slides>70</Slides>
  <Notes>8</Notes>
  <HiddenSlides>0</HiddenSlides>
  <MMClips>0</MMClips>
  <ScaleCrop>false</ScaleCrop>
  <HeadingPairs>
    <vt:vector size="4" baseType="variant">
      <vt:variant>
        <vt:lpstr>Theme</vt:lpstr>
      </vt:variant>
      <vt:variant>
        <vt:i4>2</vt:i4>
      </vt:variant>
      <vt:variant>
        <vt:lpstr>Slide Titles</vt:lpstr>
      </vt:variant>
      <vt:variant>
        <vt:i4>70</vt:i4>
      </vt:variant>
    </vt:vector>
  </HeadingPairs>
  <TitlesOfParts>
    <vt:vector size="72" baseType="lpstr">
      <vt:lpstr>Office Theme</vt:lpstr>
      <vt:lpstr>1_Office Theme</vt:lpstr>
      <vt:lpstr>PHÂN TÍCH VÀ THIẾT KẾ HỆ THỐNG</vt:lpstr>
      <vt:lpstr>Mô hình hóa yêu cầu</vt:lpstr>
      <vt:lpstr>Hoạt động phát triển phần mềm</vt:lpstr>
      <vt:lpstr>Yêu cầu</vt:lpstr>
      <vt:lpstr>Xác định yêu cầu</vt:lpstr>
      <vt:lpstr>Những yêu cầu phi lý</vt:lpstr>
      <vt:lpstr>Yêu cầu Định nghĩa</vt:lpstr>
      <vt:lpstr>Xác định yêu cầu</vt:lpstr>
      <vt:lpstr>Xác định yêu cầu</vt:lpstr>
      <vt:lpstr>Tạo định nghĩa yêu cầu</vt:lpstr>
      <vt:lpstr>Các vấn đề trong xác định yêu cầu</vt:lpstr>
      <vt:lpstr>Chiến lược phân tích yêu cầu</vt:lpstr>
      <vt:lpstr>Tự động hóa quy trình kinh doanh</vt:lpstr>
      <vt:lpstr>Cải tiến quy trình kinh doanh</vt:lpstr>
      <vt:lpstr>Quá trình tái cấu trúc doanh nghiệp</vt:lpstr>
      <vt:lpstr>Lựa chọn một chiến lược phù hợp</vt:lpstr>
      <vt:lpstr>Kỹ thuật thu thập yêu cầu</vt:lpstr>
      <vt:lpstr>Phỏng vấn</vt:lpstr>
      <vt:lpstr>Các loại câu hỏi</vt:lpstr>
      <vt:lpstr>Các chiến lược phỏng vấn</vt:lpstr>
      <vt:lpstr>Sau cuộc phỏng vấn</vt:lpstr>
      <vt:lpstr>Phát triển ứng dụng chung (JAD)</vt:lpstr>
      <vt:lpstr>Bảng câu hỏi</vt:lpstr>
      <vt:lpstr>Các bước lập bảng câu hỏi</vt:lpstr>
      <vt:lpstr>Thiết kế bảng câu hỏi tốt</vt:lpstr>
      <vt:lpstr>Phân tích tài liệu</vt:lpstr>
      <vt:lpstr>Quan sát</vt:lpstr>
      <vt:lpstr>Các kỹ thuật thu thập yêu cầu so sánh</vt:lpstr>
      <vt:lpstr>Kỹ thuật thay thế</vt:lpstr>
      <vt:lpstr>Đề xuất Hệ thống</vt:lpstr>
      <vt:lpstr>Mẫu đề xuất hệ thống</vt:lpstr>
      <vt:lpstr>Lượt xem</vt:lpstr>
      <vt:lpstr>Sử dụng sơ đồ trường hợp</vt:lpstr>
      <vt:lpstr>Thiết kế lấy người dùng làm trung tâm</vt:lpstr>
      <vt:lpstr>Sở thích thiết kế lấy người dùng làm trung tâm</vt:lpstr>
      <vt:lpstr>Xác định đặc điểm của người dùng</vt:lpstr>
      <vt:lpstr>Sơ đồ ca sử dụng</vt:lpstr>
      <vt:lpstr>Hệ thống</vt:lpstr>
      <vt:lpstr>Use-case</vt:lpstr>
      <vt:lpstr>Use-case</vt:lpstr>
      <vt:lpstr>Use-case</vt:lpstr>
      <vt:lpstr>Ca sử dụng</vt:lpstr>
      <vt:lpstr>Ca sử dụng</vt:lpstr>
      <vt:lpstr>Actors</vt:lpstr>
      <vt:lpstr>Actors</vt:lpstr>
      <vt:lpstr>Actors</vt:lpstr>
      <vt:lpstr>Mối quan hệ giữa các tác nhân</vt:lpstr>
      <vt:lpstr>Đặc tả ca sử dụng</vt:lpstr>
      <vt:lpstr>Đặc tả ca sử dụng</vt:lpstr>
      <vt:lpstr>Đặc tả ca sử dụng</vt:lpstr>
      <vt:lpstr>Đặc tả ca sử dụng</vt:lpstr>
      <vt:lpstr>Use-case specification</vt:lpstr>
      <vt:lpstr>Đặc tả ca sử dụng</vt:lpstr>
      <vt:lpstr>Các kỹ thuật xác định ca sử dụng</vt:lpstr>
      <vt:lpstr>Các kỹ thuật xác định ca sử dụng</vt:lpstr>
      <vt:lpstr>Mối quan hệ giữa các ca sử dụng</vt:lpstr>
      <vt:lpstr>Mối quan hệ giữa các ca sử dụng</vt:lpstr>
      <vt:lpstr>Mối quan hệ giữa các ca sử dụng</vt:lpstr>
      <vt:lpstr>Mối quan hệ giữa các ca sử dụng</vt:lpstr>
      <vt:lpstr>Mối quan hệ giữa các ca sử dụng</vt:lpstr>
      <vt:lpstr>Mối quan hệ giữa các ca sử dụng</vt:lpstr>
      <vt:lpstr>Xây dựng sơ đồ ca sử dụng</vt:lpstr>
      <vt:lpstr>Phân loại ca sử dụng</vt:lpstr>
      <vt:lpstr>Thí dụ</vt:lpstr>
      <vt:lpstr>Thí Dụ</vt:lpstr>
      <vt:lpstr>Thí dụ</vt:lpstr>
      <vt:lpstr>Thí dụ</vt:lpstr>
      <vt:lpstr>Thí dụ</vt:lpstr>
      <vt:lpstr>Dự án</vt:lpstr>
      <vt:lpstr>Dự án(2)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ANALYSIS AND DESIGN</dc:title>
  <dc:creator>Toan Le</dc:creator>
  <cp:lastModifiedBy>ADMIN</cp:lastModifiedBy>
  <cp:revision>109</cp:revision>
  <dcterms:created xsi:type="dcterms:W3CDTF">2020-05-27T05:21:30Z</dcterms:created>
  <dcterms:modified xsi:type="dcterms:W3CDTF">2020-10-11T17:59:57Z</dcterms:modified>
</cp:coreProperties>
</file>